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de125f86d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4de125f86d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de125f86d_1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4de125f86d_1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df7b4e85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df7b4e85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4df7b4e85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4df7b4e85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4df7b4e85b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4df7b4e85b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4df7b4e85b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4df7b4e85b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4e0383e6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4e0383e6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de125f86d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de125f86d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4d92175ba7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4d92175ba7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4d92175ba7_0_1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4d92175ba7_0_1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4de125f86d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4de125f86d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d92175ba7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d92175ba7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4e0383e63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4e0383e63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4e0383e63a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4e0383e63a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4d92175ba7_0_1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4d92175ba7_0_1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4e0383e63a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4e0383e63a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de125f86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de125f86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4de125f86d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4de125f86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4de125f86d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4de125f86d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4de125f86d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4de125f86d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de125f86d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de125f86d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de125f86d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de125f86d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e0383e63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e0383e63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43.png"/><Relationship Id="rId5" Type="http://schemas.openxmlformats.org/officeDocument/2006/relationships/image" Target="../media/image42.png"/><Relationship Id="rId6"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hyperlink" Target="https://www.weather.gov/oun/efscale#:~:text=The%20Enhanced%20Fujita%20Scale%20or,how%20most%20structures%20are%20designed.&amp;text=***%20IMPORTANT%20NOTE%20ABOUT%20EF,%22one%20minute%20mile%22%20speed." TargetMode="External"/><Relationship Id="rId4" Type="http://schemas.openxmlformats.org/officeDocument/2006/relationships/hyperlink" Target="https://en.wikipedia.org/wiki/Tornado#:~:text=There%20are%20several%20scales%20for,the%20most%20powerful%20known%20tornadoes." TargetMode="External"/><Relationship Id="rId5" Type="http://schemas.openxmlformats.org/officeDocument/2006/relationships/image" Target="../media/image20.png"/><Relationship Id="rId6" Type="http://schemas.openxmlformats.org/officeDocument/2006/relationships/image" Target="../media/image13.png"/><Relationship Id="rId7" Type="http://schemas.openxmlformats.org/officeDocument/2006/relationships/image" Target="../media/image16.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hyperlink" Target="https://www.weather.gov/ffc/torntext#:~:text=The%20key%20atmospheric%20ingredients%20that%20lead%20to,the%20rotation%20from%20which%20tornadoes%20are%20produced." TargetMode="External"/><Relationship Id="rId4" Type="http://schemas.openxmlformats.org/officeDocument/2006/relationships/hyperlink" Target="https://www.c2es.org/content/tornadoes-and-climate-change/" TargetMode="External"/><Relationship Id="rId9" Type="http://schemas.openxmlformats.org/officeDocument/2006/relationships/image" Target="../media/image22.png"/><Relationship Id="rId5" Type="http://schemas.openxmlformats.org/officeDocument/2006/relationships/hyperlink" Target="https://newsroom.niu.edu/scientists-say-large-hail-will-become-more-common-in-warming-climate/#gsc.tab=0" TargetMode="External"/><Relationship Id="rId6" Type="http://schemas.openxmlformats.org/officeDocument/2006/relationships/image" Target="../media/image14.png"/><Relationship Id="rId7" Type="http://schemas.openxmlformats.org/officeDocument/2006/relationships/image" Target="../media/image21.png"/><Relationship Id="rId8"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www.pnas.org/doi/10.1073/pnas.2021535118" TargetMode="External"/><Relationship Id="rId4" Type="http://schemas.openxmlformats.org/officeDocument/2006/relationships/hyperlink" Target="https://www.weather.gov/media/lmk/soo/MCS_Traits_Propagation.pdf#:~:text=The%20larger%20the%20width%20(area)%20of%20convergence,convective%20cells%20and%2C%20therefore%2C%20higher%20rainfall%20amounts." TargetMode="External"/><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spc.noaa.gov/wcm/#data"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open-meteo.com" TargetMode="Externa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ncei.noaa.gov/access/search/data-search/global-summary-of-the-month" TargetMode="Externa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www.census.gov/data/tables/time-series/demo/popest/2020s-counties-total.html" TargetMode="External"/><Relationship Id="rId4" Type="http://schemas.openxmlformats.org/officeDocument/2006/relationships/hyperlink" Target="https://www.census.gov/data/tables/time-series/demo/popest/2020s-counties-total.html" TargetMode="External"/><Relationship Id="rId5" Type="http://schemas.openxmlformats.org/officeDocument/2006/relationships/hyperlink" Target="https://www.census.gov/geographies/mapping-files/time-series/geo/tiger-line-file.html" TargetMode="External"/><Relationship Id="rId6" Type="http://schemas.openxmlformats.org/officeDocument/2006/relationships/image" Target="../media/image38.png"/><Relationship Id="rId7"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gif"/><Relationship Id="rId4" Type="http://schemas.openxmlformats.org/officeDocument/2006/relationships/image" Target="../media/image18.png"/><Relationship Id="rId9"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35.png"/><Relationship Id="rId7" Type="http://schemas.openxmlformats.org/officeDocument/2006/relationships/image" Target="../media/image9.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furyinmotion.streamlit.ap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Fury In Motion</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Presentation</a:t>
            </a:r>
            <a:endParaRPr/>
          </a:p>
        </p:txBody>
      </p:sp>
      <p:pic>
        <p:nvPicPr>
          <p:cNvPr id="88" name="Google Shape;88;p13" title="gif_icon_4.gif"/>
          <p:cNvPicPr preferRelativeResize="0"/>
          <p:nvPr/>
        </p:nvPicPr>
        <p:blipFill>
          <a:blip r:embed="rId3">
            <a:alphaModFix/>
          </a:blip>
          <a:stretch>
            <a:fillRect/>
          </a:stretch>
        </p:blipFill>
        <p:spPr>
          <a:xfrm>
            <a:off x="5225875" y="1225375"/>
            <a:ext cx="3918125" cy="3918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Munshi’s Goal &amp; SOLUTIONS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104500" y="616225"/>
            <a:ext cx="84693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Scientific Question 1: </a:t>
            </a:r>
            <a:r>
              <a:rPr lang="en"/>
              <a:t>Spatial</a:t>
            </a:r>
            <a:r>
              <a:rPr lang="en"/>
              <a:t> Patterns &amp; Severity</a:t>
            </a:r>
            <a:endParaRPr/>
          </a:p>
        </p:txBody>
      </p:sp>
      <p:sp>
        <p:nvSpPr>
          <p:cNvPr id="174" name="Google Shape;174;p23"/>
          <p:cNvSpPr txBox="1"/>
          <p:nvPr>
            <p:ph idx="1" type="body"/>
          </p:nvPr>
        </p:nvSpPr>
        <p:spPr>
          <a:xfrm>
            <a:off x="172200" y="1934775"/>
            <a:ext cx="6077100" cy="88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Q.</a:t>
            </a:r>
            <a:r>
              <a:rPr lang="en"/>
              <a:t> </a:t>
            </a:r>
            <a:r>
              <a:rPr b="1" lang="en"/>
              <a:t>How do tornado characteristics—such as length, width, fatalities, and injuries—distribute spatially across the U.S., and what is the severity along their paths?</a:t>
            </a:r>
            <a:endParaRPr/>
          </a:p>
        </p:txBody>
      </p:sp>
      <p:pic>
        <p:nvPicPr>
          <p:cNvPr id="175" name="Google Shape;175;p23"/>
          <p:cNvPicPr preferRelativeResize="0"/>
          <p:nvPr/>
        </p:nvPicPr>
        <p:blipFill>
          <a:blip r:embed="rId3">
            <a:alphaModFix/>
          </a:blip>
          <a:stretch>
            <a:fillRect/>
          </a:stretch>
        </p:blipFill>
        <p:spPr>
          <a:xfrm>
            <a:off x="4706625" y="1260325"/>
            <a:ext cx="4394900" cy="1884550"/>
          </a:xfrm>
          <a:prstGeom prst="rect">
            <a:avLst/>
          </a:prstGeom>
          <a:noFill/>
          <a:ln>
            <a:noFill/>
          </a:ln>
        </p:spPr>
      </p:pic>
      <p:pic>
        <p:nvPicPr>
          <p:cNvPr id="176" name="Google Shape;176;p23"/>
          <p:cNvPicPr preferRelativeResize="0"/>
          <p:nvPr/>
        </p:nvPicPr>
        <p:blipFill>
          <a:blip r:embed="rId4">
            <a:alphaModFix/>
          </a:blip>
          <a:stretch>
            <a:fillRect/>
          </a:stretch>
        </p:blipFill>
        <p:spPr>
          <a:xfrm>
            <a:off x="4742475" y="3143325"/>
            <a:ext cx="4361475" cy="1884550"/>
          </a:xfrm>
          <a:prstGeom prst="rect">
            <a:avLst/>
          </a:prstGeom>
          <a:noFill/>
          <a:ln>
            <a:noFill/>
          </a:ln>
        </p:spPr>
      </p:pic>
      <p:sp>
        <p:nvSpPr>
          <p:cNvPr id="177" name="Google Shape;177;p23"/>
          <p:cNvSpPr txBox="1"/>
          <p:nvPr>
            <p:ph idx="1" type="body"/>
          </p:nvPr>
        </p:nvSpPr>
        <p:spPr>
          <a:xfrm>
            <a:off x="172200" y="1703275"/>
            <a:ext cx="4399800" cy="198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8"/>
              <a:t>Key Findings</a:t>
            </a:r>
            <a:endParaRPr sz="1408"/>
          </a:p>
          <a:p>
            <a:pPr indent="-298450" lvl="0" marL="457200" rtl="0" algn="l">
              <a:spcBef>
                <a:spcPts val="0"/>
              </a:spcBef>
              <a:spcAft>
                <a:spcPts val="0"/>
              </a:spcAft>
              <a:buSzPts val="1100"/>
              <a:buChar char="●"/>
            </a:pPr>
            <a:r>
              <a:rPr lang="en" sz="1100"/>
              <a:t>Long-track tornadoes often span flat terrain across the Midwest</a:t>
            </a:r>
            <a:endParaRPr sz="1100"/>
          </a:p>
          <a:p>
            <a:pPr indent="-298450" lvl="0" marL="457200" rtl="0" algn="l">
              <a:spcBef>
                <a:spcPts val="0"/>
              </a:spcBef>
              <a:spcAft>
                <a:spcPts val="0"/>
              </a:spcAft>
              <a:buSzPts val="1100"/>
              <a:buChar char="●"/>
            </a:pPr>
            <a:r>
              <a:rPr lang="en" sz="1100"/>
              <a:t>Widest tornadoes (e.g., Oklahoma, Illinois) aren’t always the most fatal or long</a:t>
            </a:r>
            <a:endParaRPr sz="1100"/>
          </a:p>
        </p:txBody>
      </p:sp>
      <p:sp>
        <p:nvSpPr>
          <p:cNvPr id="178" name="Google Shape;178;p23"/>
          <p:cNvSpPr txBox="1"/>
          <p:nvPr/>
        </p:nvSpPr>
        <p:spPr>
          <a:xfrm>
            <a:off x="4790475" y="1318375"/>
            <a:ext cx="6996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Length</a:t>
            </a:r>
            <a:endParaRPr b="1" sz="1300">
              <a:solidFill>
                <a:schemeClr val="dk2"/>
              </a:solidFill>
              <a:latin typeface="Lato"/>
              <a:ea typeface="Lato"/>
              <a:cs typeface="Lato"/>
              <a:sym typeface="Lato"/>
            </a:endParaRPr>
          </a:p>
        </p:txBody>
      </p:sp>
      <p:sp>
        <p:nvSpPr>
          <p:cNvPr id="179" name="Google Shape;179;p23"/>
          <p:cNvSpPr txBox="1"/>
          <p:nvPr/>
        </p:nvSpPr>
        <p:spPr>
          <a:xfrm>
            <a:off x="4828000" y="3196400"/>
            <a:ext cx="7407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Injuries</a:t>
            </a:r>
            <a:endParaRPr b="1" sz="1300">
              <a:solidFill>
                <a:schemeClr val="dk2"/>
              </a:solidFill>
              <a:latin typeface="Lato"/>
              <a:ea typeface="Lato"/>
              <a:cs typeface="Lato"/>
              <a:sym typeface="Lato"/>
            </a:endParaRPr>
          </a:p>
        </p:txBody>
      </p:sp>
      <p:sp>
        <p:nvSpPr>
          <p:cNvPr id="180" name="Google Shape;180;p23"/>
          <p:cNvSpPr txBox="1"/>
          <p:nvPr>
            <p:ph idx="1" type="body"/>
          </p:nvPr>
        </p:nvSpPr>
        <p:spPr>
          <a:xfrm>
            <a:off x="172200" y="1732925"/>
            <a:ext cx="4399800" cy="198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8"/>
              <a:t>Key Findings</a:t>
            </a:r>
            <a:endParaRPr sz="1100"/>
          </a:p>
          <a:p>
            <a:pPr indent="-298450" lvl="0" marL="457200" rtl="0" algn="l">
              <a:spcBef>
                <a:spcPts val="0"/>
              </a:spcBef>
              <a:spcAft>
                <a:spcPts val="0"/>
              </a:spcAft>
              <a:buSzPts val="1100"/>
              <a:buChar char="●"/>
            </a:pPr>
            <a:r>
              <a:rPr lang="en" sz="1100"/>
              <a:t>Long-track tornadoes often span flat terrain across the Midwest</a:t>
            </a:r>
            <a:endParaRPr sz="1100"/>
          </a:p>
          <a:p>
            <a:pPr indent="-298450" lvl="0" marL="457200" rtl="0" algn="l">
              <a:spcBef>
                <a:spcPts val="0"/>
              </a:spcBef>
              <a:spcAft>
                <a:spcPts val="0"/>
              </a:spcAft>
              <a:buSzPts val="1100"/>
              <a:buChar char="●"/>
            </a:pPr>
            <a:r>
              <a:rPr lang="en" sz="1100"/>
              <a:t>Widest tornadoes (e.g., Oklahoma, Illinois) aren’t always the most fatal or long</a:t>
            </a:r>
            <a:endParaRPr sz="1100"/>
          </a:p>
          <a:p>
            <a:pPr indent="-298450" lvl="0" marL="457200" rtl="0" algn="l">
              <a:spcBef>
                <a:spcPts val="0"/>
              </a:spcBef>
              <a:spcAft>
                <a:spcPts val="0"/>
              </a:spcAft>
              <a:buSzPts val="1100"/>
              <a:buChar char="●"/>
            </a:pPr>
            <a:r>
              <a:rPr lang="en" sz="1100"/>
              <a:t>High-fatality tornadoes cluster in the Southeast (especially Alabama, Mississippi, Tennessee)</a:t>
            </a:r>
            <a:endParaRPr sz="1100"/>
          </a:p>
          <a:p>
            <a:pPr indent="-298450" lvl="0" marL="457200" rtl="0" algn="l">
              <a:spcBef>
                <a:spcPts val="0"/>
              </a:spcBef>
              <a:spcAft>
                <a:spcPts val="0"/>
              </a:spcAft>
              <a:buSzPts val="1100"/>
              <a:buChar char="●"/>
            </a:pPr>
            <a:r>
              <a:rPr lang="en" sz="1100"/>
              <a:t>EF rating does not consistently predict human impact—many EF3 tornadoes caused more fatalities/injuries than EF5</a:t>
            </a:r>
            <a:endParaRPr/>
          </a:p>
        </p:txBody>
      </p:sp>
      <p:pic>
        <p:nvPicPr>
          <p:cNvPr id="181" name="Google Shape;181;p23"/>
          <p:cNvPicPr preferRelativeResize="0"/>
          <p:nvPr/>
        </p:nvPicPr>
        <p:blipFill>
          <a:blip r:embed="rId5">
            <a:alphaModFix/>
          </a:blip>
          <a:stretch>
            <a:fillRect/>
          </a:stretch>
        </p:blipFill>
        <p:spPr>
          <a:xfrm>
            <a:off x="4782775" y="1296500"/>
            <a:ext cx="4256550" cy="1822210"/>
          </a:xfrm>
          <a:prstGeom prst="rect">
            <a:avLst/>
          </a:prstGeom>
          <a:noFill/>
          <a:ln>
            <a:noFill/>
          </a:ln>
        </p:spPr>
      </p:pic>
      <p:pic>
        <p:nvPicPr>
          <p:cNvPr id="182" name="Google Shape;182;p23"/>
          <p:cNvPicPr preferRelativeResize="0"/>
          <p:nvPr/>
        </p:nvPicPr>
        <p:blipFill>
          <a:blip r:embed="rId6">
            <a:alphaModFix/>
          </a:blip>
          <a:stretch>
            <a:fillRect/>
          </a:stretch>
        </p:blipFill>
        <p:spPr>
          <a:xfrm>
            <a:off x="4709925" y="3154875"/>
            <a:ext cx="4402250" cy="1884550"/>
          </a:xfrm>
          <a:prstGeom prst="rect">
            <a:avLst/>
          </a:prstGeom>
          <a:noFill/>
          <a:ln>
            <a:noFill/>
          </a:ln>
        </p:spPr>
      </p:pic>
      <p:sp>
        <p:nvSpPr>
          <p:cNvPr id="183" name="Google Shape;183;p23"/>
          <p:cNvSpPr txBox="1"/>
          <p:nvPr/>
        </p:nvSpPr>
        <p:spPr>
          <a:xfrm>
            <a:off x="4851725" y="1348025"/>
            <a:ext cx="8793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Fatalities</a:t>
            </a:r>
            <a:endParaRPr b="1" sz="1300">
              <a:solidFill>
                <a:schemeClr val="dk2"/>
              </a:solidFill>
              <a:latin typeface="Lato"/>
              <a:ea typeface="Lato"/>
              <a:cs typeface="Lato"/>
              <a:sym typeface="Lato"/>
            </a:endParaRPr>
          </a:p>
        </p:txBody>
      </p:sp>
      <p:sp>
        <p:nvSpPr>
          <p:cNvPr id="184" name="Google Shape;184;p23"/>
          <p:cNvSpPr txBox="1"/>
          <p:nvPr/>
        </p:nvSpPr>
        <p:spPr>
          <a:xfrm>
            <a:off x="4791004" y="3207934"/>
            <a:ext cx="6609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Width</a:t>
            </a:r>
            <a:endParaRPr b="1" sz="13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4"/>
                                        </p:tgtEl>
                                      </p:cBhvr>
                                    </p:animEffect>
                                    <p:set>
                                      <p:cBhvr>
                                        <p:cTn dur="1" fill="hold">
                                          <p:stCondLst>
                                            <p:cond delay="1000"/>
                                          </p:stCondLst>
                                        </p:cTn>
                                        <p:tgtEl>
                                          <p:spTgt spid="17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82"/>
                                        </p:tgtEl>
                                        <p:attrNameLst>
                                          <p:attrName>style.visibility</p:attrName>
                                        </p:attrNameLst>
                                      </p:cBhvr>
                                      <p:to>
                                        <p:strVal val="visible"/>
                                      </p:to>
                                    </p:set>
                                    <p:animEffect filter="fade" transition="in">
                                      <p:cBhvr>
                                        <p:cTn dur="1000"/>
                                        <p:tgtEl>
                                          <p:spTgt spid="182"/>
                                        </p:tgtEl>
                                      </p:cBhvr>
                                    </p:animEffect>
                                  </p:childTnLst>
                                </p:cTn>
                              </p:par>
                              <p:par>
                                <p:cTn fill="hold" nodeType="with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5"/>
                                        </p:tgtEl>
                                      </p:cBhvr>
                                    </p:animEffect>
                                    <p:set>
                                      <p:cBhvr>
                                        <p:cTn dur="1" fill="hold">
                                          <p:stCondLst>
                                            <p:cond delay="1000"/>
                                          </p:stCondLst>
                                        </p:cTn>
                                        <p:tgtEl>
                                          <p:spTgt spid="17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8"/>
                                        </p:tgtEl>
                                      </p:cBhvr>
                                    </p:animEffect>
                                    <p:set>
                                      <p:cBhvr>
                                        <p:cTn dur="1" fill="hold">
                                          <p:stCondLst>
                                            <p:cond delay="1000"/>
                                          </p:stCondLst>
                                        </p:cTn>
                                        <p:tgtEl>
                                          <p:spTgt spid="17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4"/>
                                        </p:tgtEl>
                                      </p:cBhvr>
                                    </p:animEffect>
                                    <p:set>
                                      <p:cBhvr>
                                        <p:cTn dur="1" fill="hold">
                                          <p:stCondLst>
                                            <p:cond delay="1000"/>
                                          </p:stCondLst>
                                        </p:cTn>
                                        <p:tgtEl>
                                          <p:spTgt spid="18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82"/>
                                        </p:tgtEl>
                                      </p:cBhvr>
                                    </p:animEffect>
                                    <p:set>
                                      <p:cBhvr>
                                        <p:cTn dur="1" fill="hold">
                                          <p:stCondLst>
                                            <p:cond delay="1000"/>
                                          </p:stCondLst>
                                        </p:cTn>
                                        <p:tgtEl>
                                          <p:spTgt spid="182"/>
                                        </p:tgtEl>
                                        <p:attrNameLst>
                                          <p:attrName>style.visibility</p:attrName>
                                        </p:attrNameLst>
                                      </p:cBhvr>
                                      <p:to>
                                        <p:strVal val="hidden"/>
                                      </p:to>
                                    </p:set>
                                  </p:childTnLst>
                                </p:cTn>
                              </p:par>
                            </p:childTnLst>
                          </p:cTn>
                        </p:par>
                        <p:par>
                          <p:cTn fill="hold">
                            <p:stCondLst>
                              <p:cond delay="1000"/>
                            </p:stCondLst>
                            <p:childTnLst>
                              <p:par>
                                <p:cTn fill="hold" nodeType="afterEffect" presetClass="exit" presetID="10" presetSubtype="0">
                                  <p:stCondLst>
                                    <p:cond delay="0"/>
                                  </p:stCondLst>
                                  <p:childTnLst>
                                    <p:animEffect filter="fade" transition="out">
                                      <p:cBhvr>
                                        <p:cTn dur="1000"/>
                                        <p:tgtEl>
                                          <p:spTgt spid="177"/>
                                        </p:tgtEl>
                                      </p:cBhvr>
                                    </p:animEffect>
                                    <p:set>
                                      <p:cBhvr>
                                        <p:cTn dur="1" fill="hold">
                                          <p:stCondLst>
                                            <p:cond delay="1000"/>
                                          </p:stCondLst>
                                        </p:cTn>
                                        <p:tgtEl>
                                          <p:spTgt spid="17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par>
                                <p:cTn fill="hold" nodeType="with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4"/>
          <p:cNvSpPr txBox="1"/>
          <p:nvPr>
            <p:ph type="title"/>
          </p:nvPr>
        </p:nvSpPr>
        <p:spPr>
          <a:xfrm>
            <a:off x="104500" y="616225"/>
            <a:ext cx="8522700" cy="64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Scientific Question </a:t>
            </a:r>
            <a:r>
              <a:rPr lang="en"/>
              <a:t>2: Multi-Metric Tornado Comparison</a:t>
            </a:r>
            <a:endParaRPr/>
          </a:p>
        </p:txBody>
      </p:sp>
      <p:sp>
        <p:nvSpPr>
          <p:cNvPr id="190" name="Google Shape;190;p24"/>
          <p:cNvSpPr txBox="1"/>
          <p:nvPr>
            <p:ph idx="1" type="body"/>
          </p:nvPr>
        </p:nvSpPr>
        <p:spPr>
          <a:xfrm>
            <a:off x="172200" y="1934775"/>
            <a:ext cx="6077100" cy="88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Q.</a:t>
            </a:r>
            <a:r>
              <a:rPr lang="en"/>
              <a:t> </a:t>
            </a:r>
            <a:r>
              <a:rPr b="1" lang="en"/>
              <a:t>How do different tornadoes compare across key metrics such as EF Rating, Length, Width, Fatalities, and Injuries?</a:t>
            </a:r>
            <a:endParaRPr/>
          </a:p>
        </p:txBody>
      </p:sp>
      <p:sp>
        <p:nvSpPr>
          <p:cNvPr id="191" name="Google Shape;191;p24"/>
          <p:cNvSpPr txBox="1"/>
          <p:nvPr>
            <p:ph idx="1" type="body"/>
          </p:nvPr>
        </p:nvSpPr>
        <p:spPr>
          <a:xfrm>
            <a:off x="172200" y="1934775"/>
            <a:ext cx="4399800" cy="235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8"/>
              <a:t>Key Findings</a:t>
            </a:r>
            <a:endParaRPr sz="1408"/>
          </a:p>
          <a:p>
            <a:pPr indent="-298450" lvl="0" marL="457200" rtl="0" algn="l">
              <a:spcBef>
                <a:spcPts val="0"/>
              </a:spcBef>
              <a:spcAft>
                <a:spcPts val="0"/>
              </a:spcAft>
              <a:buSzPts val="1100"/>
              <a:buChar char="●"/>
            </a:pPr>
            <a:r>
              <a:rPr lang="en" sz="1100"/>
              <a:t>Radar chart enables normalized comparison across multiple severity metrics</a:t>
            </a:r>
            <a:endParaRPr sz="1100"/>
          </a:p>
          <a:p>
            <a:pPr indent="-298450" lvl="0" marL="457200" rtl="0" algn="l">
              <a:spcBef>
                <a:spcPts val="0"/>
              </a:spcBef>
              <a:spcAft>
                <a:spcPts val="0"/>
              </a:spcAft>
              <a:buSzPts val="1100"/>
              <a:buChar char="●"/>
            </a:pPr>
            <a:r>
              <a:rPr lang="en" sz="1100"/>
              <a:t>Identified outliers:</a:t>
            </a:r>
            <a:endParaRPr sz="1100"/>
          </a:p>
          <a:p>
            <a:pPr indent="-298450" lvl="1" marL="914400" rtl="0" algn="l">
              <a:spcBef>
                <a:spcPts val="0"/>
              </a:spcBef>
              <a:spcAft>
                <a:spcPts val="0"/>
              </a:spcAft>
              <a:buSzPts val="1100"/>
              <a:buChar char="○"/>
            </a:pPr>
            <a:r>
              <a:rPr lang="en" sz="1100"/>
              <a:t>Some tornadoes with low EF rating had very high fatalities</a:t>
            </a:r>
            <a:endParaRPr sz="1100"/>
          </a:p>
          <a:p>
            <a:pPr indent="-298450" lvl="1" marL="914400" rtl="0" algn="l">
              <a:spcBef>
                <a:spcPts val="0"/>
              </a:spcBef>
              <a:spcAft>
                <a:spcPts val="0"/>
              </a:spcAft>
              <a:buSzPts val="1100"/>
              <a:buChar char="○"/>
            </a:pPr>
            <a:r>
              <a:rPr lang="en" sz="1100"/>
              <a:t>Some with long tracks caused minimal injuries</a:t>
            </a:r>
            <a:endParaRPr sz="1100"/>
          </a:p>
          <a:p>
            <a:pPr indent="-298450" lvl="0" marL="457200" rtl="0" algn="l">
              <a:spcBef>
                <a:spcPts val="0"/>
              </a:spcBef>
              <a:spcAft>
                <a:spcPts val="0"/>
              </a:spcAft>
              <a:buSzPts val="1100"/>
              <a:buChar char="●"/>
            </a:pPr>
            <a:r>
              <a:rPr lang="en" sz="1100"/>
              <a:t>Geographic radar view reveals how tornadoes differ not just in severity, but in spatial footprint</a:t>
            </a:r>
            <a:endParaRPr sz="1100"/>
          </a:p>
          <a:p>
            <a:pPr indent="-298450" lvl="0" marL="457200" rtl="0" algn="l">
              <a:spcBef>
                <a:spcPts val="0"/>
              </a:spcBef>
              <a:spcAft>
                <a:spcPts val="0"/>
              </a:spcAft>
              <a:buSzPts val="1100"/>
              <a:buChar char="●"/>
            </a:pPr>
            <a:r>
              <a:rPr lang="en" sz="1100"/>
              <a:t>Reinforces that EF rating alone doesn’t capture full impact</a:t>
            </a:r>
            <a:endParaRPr sz="1100"/>
          </a:p>
        </p:txBody>
      </p:sp>
      <p:pic>
        <p:nvPicPr>
          <p:cNvPr id="192" name="Google Shape;192;p24"/>
          <p:cNvPicPr preferRelativeResize="0"/>
          <p:nvPr/>
        </p:nvPicPr>
        <p:blipFill rotWithShape="1">
          <a:blip r:embed="rId3">
            <a:alphaModFix/>
          </a:blip>
          <a:srcRect b="0" l="17776" r="0" t="0"/>
          <a:stretch/>
        </p:blipFill>
        <p:spPr>
          <a:xfrm>
            <a:off x="4891250" y="1332600"/>
            <a:ext cx="4057725" cy="1895400"/>
          </a:xfrm>
          <a:prstGeom prst="rect">
            <a:avLst/>
          </a:prstGeom>
          <a:noFill/>
          <a:ln>
            <a:noFill/>
          </a:ln>
        </p:spPr>
      </p:pic>
      <p:pic>
        <p:nvPicPr>
          <p:cNvPr id="193" name="Google Shape;193;p24" title="Screenshot 2025-04-21 at 2.46.18 PM.png"/>
          <p:cNvPicPr preferRelativeResize="0"/>
          <p:nvPr/>
        </p:nvPicPr>
        <p:blipFill>
          <a:blip r:embed="rId4">
            <a:alphaModFix/>
          </a:blip>
          <a:stretch>
            <a:fillRect/>
          </a:stretch>
        </p:blipFill>
        <p:spPr>
          <a:xfrm>
            <a:off x="4902212" y="3273675"/>
            <a:ext cx="4188200" cy="17847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0"/>
                                        </p:tgtEl>
                                      </p:cBhvr>
                                    </p:animEffect>
                                    <p:set>
                                      <p:cBhvr>
                                        <p:cTn dur="1" fill="hold">
                                          <p:stCondLst>
                                            <p:cond delay="1000"/>
                                          </p:stCondLst>
                                        </p:cTn>
                                        <p:tgtEl>
                                          <p:spTgt spid="190"/>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type="title"/>
          </p:nvPr>
        </p:nvSpPr>
        <p:spPr>
          <a:xfrm>
            <a:off x="104500" y="616225"/>
            <a:ext cx="85227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Scientific Question 3: Wind Gusts vs Fatalities</a:t>
            </a:r>
            <a:endParaRPr/>
          </a:p>
        </p:txBody>
      </p:sp>
      <p:sp>
        <p:nvSpPr>
          <p:cNvPr id="199" name="Google Shape;199;p25"/>
          <p:cNvSpPr txBox="1"/>
          <p:nvPr>
            <p:ph idx="1" type="body"/>
          </p:nvPr>
        </p:nvSpPr>
        <p:spPr>
          <a:xfrm>
            <a:off x="172200" y="1934775"/>
            <a:ext cx="7766400" cy="206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Q.</a:t>
            </a:r>
            <a:r>
              <a:rPr lang="en"/>
              <a:t> </a:t>
            </a:r>
            <a:r>
              <a:rPr b="1" lang="en"/>
              <a:t>Do higher surface wind gusts correlate with more fatalities during tornado events?</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b="1" lang="en"/>
              <a:t>Hypothesis: </a:t>
            </a:r>
            <a:r>
              <a:rPr lang="en" sz="1100"/>
              <a:t>Tornadoes forming on days with intense surface winds would lead to greater damage and casualties (</a:t>
            </a:r>
            <a:r>
              <a:rPr lang="en" sz="1100" u="sng">
                <a:solidFill>
                  <a:srgbClr val="1155CC"/>
                </a:solidFill>
                <a:latin typeface="Arial"/>
                <a:ea typeface="Arial"/>
                <a:cs typeface="Arial"/>
                <a:sym typeface="Arial"/>
                <a:hlinkClick r:id="rId3">
                  <a:extLst>
                    <a:ext uri="{A12FA001-AC4F-418D-AE19-62706E023703}">
                      <ahyp:hlinkClr val="tx"/>
                    </a:ext>
                  </a:extLst>
                </a:hlinkClick>
              </a:rPr>
              <a:t>NOAA</a:t>
            </a:r>
            <a:r>
              <a:rPr lang="en" sz="1100">
                <a:latin typeface="Arial"/>
                <a:ea typeface="Arial"/>
                <a:cs typeface="Arial"/>
                <a:sym typeface="Arial"/>
              </a:rPr>
              <a:t> and </a:t>
            </a:r>
            <a:r>
              <a:rPr lang="en" sz="1100" u="sng">
                <a:solidFill>
                  <a:srgbClr val="1155CC"/>
                </a:solidFill>
                <a:latin typeface="Arial"/>
                <a:ea typeface="Arial"/>
                <a:cs typeface="Arial"/>
                <a:sym typeface="Arial"/>
                <a:hlinkClick r:id="rId4">
                  <a:extLst>
                    <a:ext uri="{A12FA001-AC4F-418D-AE19-62706E023703}">
                      <ahyp:hlinkClr val="tx"/>
                    </a:ext>
                  </a:extLst>
                </a:hlinkClick>
              </a:rPr>
              <a:t>Wikipedia</a:t>
            </a:r>
            <a:r>
              <a:rPr lang="en" sz="1100"/>
              <a:t>)</a:t>
            </a:r>
            <a:endParaRPr b="1"/>
          </a:p>
        </p:txBody>
      </p:sp>
      <p:sp>
        <p:nvSpPr>
          <p:cNvPr id="200" name="Google Shape;200;p25"/>
          <p:cNvSpPr txBox="1"/>
          <p:nvPr>
            <p:ph idx="1" type="body"/>
          </p:nvPr>
        </p:nvSpPr>
        <p:spPr>
          <a:xfrm>
            <a:off x="241125" y="1881725"/>
            <a:ext cx="4399800" cy="18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8"/>
              <a:t>Key Findings</a:t>
            </a:r>
            <a:endParaRPr sz="1408"/>
          </a:p>
          <a:p>
            <a:pPr indent="-298450" lvl="0" marL="457200" rtl="0" algn="l">
              <a:spcBef>
                <a:spcPts val="0"/>
              </a:spcBef>
              <a:spcAft>
                <a:spcPts val="0"/>
              </a:spcAft>
              <a:buSzPts val="1100"/>
              <a:buChar char="●"/>
            </a:pPr>
            <a:r>
              <a:rPr lang="en" sz="1100"/>
              <a:t>No clear correlation between wind gust and fatality count</a:t>
            </a:r>
            <a:endParaRPr sz="1100"/>
          </a:p>
          <a:p>
            <a:pPr indent="-298450" lvl="0" marL="457200" rtl="0" algn="l">
              <a:spcBef>
                <a:spcPts val="0"/>
              </a:spcBef>
              <a:spcAft>
                <a:spcPts val="0"/>
              </a:spcAft>
              <a:buSzPts val="1100"/>
              <a:buChar char="●"/>
            </a:pPr>
            <a:r>
              <a:rPr lang="en" sz="1100"/>
              <a:t>High-fatality tornadoes occurred during moderate gust conditions as well</a:t>
            </a:r>
            <a:endParaRPr sz="1100"/>
          </a:p>
          <a:p>
            <a:pPr indent="-298450" lvl="0" marL="457200" rtl="0" algn="l">
              <a:spcBef>
                <a:spcPts val="0"/>
              </a:spcBef>
              <a:spcAft>
                <a:spcPts val="0"/>
              </a:spcAft>
              <a:buSzPts val="1100"/>
              <a:buChar char="●"/>
            </a:pPr>
            <a:r>
              <a:rPr lang="en" sz="1100"/>
              <a:t>Regression trendline is nearly flat or slightly negative in both Top 150 and 457 datasets</a:t>
            </a:r>
            <a:endParaRPr sz="1100"/>
          </a:p>
          <a:p>
            <a:pPr indent="-298450" lvl="0" marL="457200" rtl="0" algn="l">
              <a:spcBef>
                <a:spcPts val="0"/>
              </a:spcBef>
              <a:spcAft>
                <a:spcPts val="0"/>
              </a:spcAft>
              <a:buSzPts val="1100"/>
              <a:buChar char="●"/>
            </a:pPr>
            <a:r>
              <a:rPr lang="en" sz="1100"/>
              <a:t>Suggests fatalities are shaped more by human context (population, housing) than wind strength</a:t>
            </a:r>
            <a:endParaRPr sz="1100"/>
          </a:p>
        </p:txBody>
      </p:sp>
      <p:sp>
        <p:nvSpPr>
          <p:cNvPr id="201" name="Google Shape;201;p25"/>
          <p:cNvSpPr txBox="1"/>
          <p:nvPr>
            <p:ph idx="1" type="body"/>
          </p:nvPr>
        </p:nvSpPr>
        <p:spPr>
          <a:xfrm>
            <a:off x="172200" y="1934775"/>
            <a:ext cx="4399800" cy="139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8"/>
              <a:t>Visualization Strategy</a:t>
            </a:r>
            <a:endParaRPr sz="1408"/>
          </a:p>
          <a:p>
            <a:pPr indent="-298450" lvl="0" marL="457200" rtl="0" algn="l">
              <a:spcBef>
                <a:spcPts val="0"/>
              </a:spcBef>
              <a:spcAft>
                <a:spcPts val="0"/>
              </a:spcAft>
              <a:buSzPts val="1100"/>
              <a:buChar char="●"/>
            </a:pPr>
            <a:r>
              <a:rPr b="1" lang="en" sz="1100"/>
              <a:t>Scatter Plot: </a:t>
            </a:r>
            <a:r>
              <a:rPr lang="en" sz="1100"/>
              <a:t>Fatalities vs Wind Gust, with linear regression trendline</a:t>
            </a:r>
            <a:endParaRPr sz="1100"/>
          </a:p>
          <a:p>
            <a:pPr indent="-298450" lvl="0" marL="457200" rtl="0" algn="l">
              <a:spcBef>
                <a:spcPts val="0"/>
              </a:spcBef>
              <a:spcAft>
                <a:spcPts val="0"/>
              </a:spcAft>
              <a:buSzPts val="1100"/>
              <a:buChar char="●"/>
            </a:pPr>
            <a:r>
              <a:rPr b="1" lang="en" sz="1100"/>
              <a:t>Box Plot: </a:t>
            </a:r>
            <a:r>
              <a:rPr lang="en" sz="1100"/>
              <a:t>Tornadoes grouped by fatality bins (0, 1–5, 6–20, 21+), showing wind gust distribution</a:t>
            </a:r>
            <a:endParaRPr sz="1100"/>
          </a:p>
        </p:txBody>
      </p:sp>
      <p:pic>
        <p:nvPicPr>
          <p:cNvPr id="202" name="Google Shape;202;p25"/>
          <p:cNvPicPr preferRelativeResize="0"/>
          <p:nvPr/>
        </p:nvPicPr>
        <p:blipFill>
          <a:blip r:embed="rId5">
            <a:alphaModFix/>
          </a:blip>
          <a:stretch>
            <a:fillRect/>
          </a:stretch>
        </p:blipFill>
        <p:spPr>
          <a:xfrm>
            <a:off x="4523600" y="1498500"/>
            <a:ext cx="4590775" cy="1876425"/>
          </a:xfrm>
          <a:prstGeom prst="rect">
            <a:avLst/>
          </a:prstGeom>
          <a:noFill/>
          <a:ln>
            <a:noFill/>
          </a:ln>
        </p:spPr>
      </p:pic>
      <p:pic>
        <p:nvPicPr>
          <p:cNvPr id="203" name="Google Shape;203;p25"/>
          <p:cNvPicPr preferRelativeResize="0"/>
          <p:nvPr/>
        </p:nvPicPr>
        <p:blipFill>
          <a:blip r:embed="rId6">
            <a:alphaModFix/>
          </a:blip>
          <a:stretch>
            <a:fillRect/>
          </a:stretch>
        </p:blipFill>
        <p:spPr>
          <a:xfrm>
            <a:off x="4572000" y="3293475"/>
            <a:ext cx="4542375" cy="1876425"/>
          </a:xfrm>
          <a:prstGeom prst="rect">
            <a:avLst/>
          </a:prstGeom>
          <a:noFill/>
          <a:ln>
            <a:noFill/>
          </a:ln>
        </p:spPr>
      </p:pic>
      <p:sp>
        <p:nvSpPr>
          <p:cNvPr id="204" name="Google Shape;204;p25"/>
          <p:cNvSpPr txBox="1"/>
          <p:nvPr/>
        </p:nvSpPr>
        <p:spPr>
          <a:xfrm>
            <a:off x="8318775" y="1881725"/>
            <a:ext cx="5196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150</a:t>
            </a:r>
            <a:endParaRPr b="1" sz="1300">
              <a:solidFill>
                <a:schemeClr val="dk2"/>
              </a:solidFill>
              <a:latin typeface="Lato"/>
              <a:ea typeface="Lato"/>
              <a:cs typeface="Lato"/>
              <a:sym typeface="Lato"/>
            </a:endParaRPr>
          </a:p>
        </p:txBody>
      </p:sp>
      <p:sp>
        <p:nvSpPr>
          <p:cNvPr id="205" name="Google Shape;205;p25"/>
          <p:cNvSpPr txBox="1"/>
          <p:nvPr/>
        </p:nvSpPr>
        <p:spPr>
          <a:xfrm>
            <a:off x="8366175" y="3694525"/>
            <a:ext cx="4722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457</a:t>
            </a:r>
            <a:endParaRPr b="1" sz="1300">
              <a:solidFill>
                <a:schemeClr val="dk2"/>
              </a:solidFill>
              <a:latin typeface="Lato"/>
              <a:ea typeface="Lato"/>
              <a:cs typeface="Lato"/>
              <a:sym typeface="Lato"/>
            </a:endParaRPr>
          </a:p>
        </p:txBody>
      </p:sp>
      <p:pic>
        <p:nvPicPr>
          <p:cNvPr id="206" name="Google Shape;206;p25"/>
          <p:cNvPicPr preferRelativeResize="0"/>
          <p:nvPr/>
        </p:nvPicPr>
        <p:blipFill>
          <a:blip r:embed="rId7">
            <a:alphaModFix/>
          </a:blip>
          <a:stretch>
            <a:fillRect/>
          </a:stretch>
        </p:blipFill>
        <p:spPr>
          <a:xfrm>
            <a:off x="4471600" y="1401525"/>
            <a:ext cx="4590776" cy="1800075"/>
          </a:xfrm>
          <a:prstGeom prst="rect">
            <a:avLst/>
          </a:prstGeom>
          <a:noFill/>
          <a:ln>
            <a:noFill/>
          </a:ln>
        </p:spPr>
      </p:pic>
      <p:pic>
        <p:nvPicPr>
          <p:cNvPr id="207" name="Google Shape;207;p25"/>
          <p:cNvPicPr preferRelativeResize="0"/>
          <p:nvPr/>
        </p:nvPicPr>
        <p:blipFill>
          <a:blip r:embed="rId8">
            <a:alphaModFix/>
          </a:blip>
          <a:stretch>
            <a:fillRect/>
          </a:stretch>
        </p:blipFill>
        <p:spPr>
          <a:xfrm>
            <a:off x="4471600" y="3263425"/>
            <a:ext cx="4590775" cy="1810575"/>
          </a:xfrm>
          <a:prstGeom prst="rect">
            <a:avLst/>
          </a:prstGeom>
          <a:noFill/>
          <a:ln>
            <a:noFill/>
          </a:ln>
        </p:spPr>
      </p:pic>
      <p:sp>
        <p:nvSpPr>
          <p:cNvPr id="208" name="Google Shape;208;p25"/>
          <p:cNvSpPr txBox="1"/>
          <p:nvPr/>
        </p:nvSpPr>
        <p:spPr>
          <a:xfrm>
            <a:off x="8281875" y="1763250"/>
            <a:ext cx="5196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150</a:t>
            </a:r>
            <a:endParaRPr b="1" sz="1300">
              <a:solidFill>
                <a:schemeClr val="dk2"/>
              </a:solidFill>
              <a:latin typeface="Lato"/>
              <a:ea typeface="Lato"/>
              <a:cs typeface="Lato"/>
              <a:sym typeface="Lato"/>
            </a:endParaRPr>
          </a:p>
        </p:txBody>
      </p:sp>
      <p:sp>
        <p:nvSpPr>
          <p:cNvPr id="209" name="Google Shape;209;p25"/>
          <p:cNvSpPr txBox="1"/>
          <p:nvPr/>
        </p:nvSpPr>
        <p:spPr>
          <a:xfrm>
            <a:off x="8342475" y="3613100"/>
            <a:ext cx="4722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457</a:t>
            </a:r>
            <a:endParaRPr b="1" sz="13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9"/>
                                        </p:tgtEl>
                                      </p:cBhvr>
                                    </p:animEffect>
                                    <p:set>
                                      <p:cBhvr>
                                        <p:cTn dur="1" fill="hold">
                                          <p:stCondLst>
                                            <p:cond delay="1000"/>
                                          </p:stCondLst>
                                        </p:cTn>
                                        <p:tgtEl>
                                          <p:spTgt spid="19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1"/>
                                        </p:tgtEl>
                                      </p:cBhvr>
                                    </p:animEffect>
                                    <p:set>
                                      <p:cBhvr>
                                        <p:cTn dur="1" fill="hold">
                                          <p:stCondLst>
                                            <p:cond delay="1000"/>
                                          </p:stCondLst>
                                        </p:cTn>
                                        <p:tgtEl>
                                          <p:spTgt spid="20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5"/>
                                        </p:tgtEl>
                                      </p:cBhvr>
                                    </p:animEffect>
                                    <p:set>
                                      <p:cBhvr>
                                        <p:cTn dur="1" fill="hold">
                                          <p:stCondLst>
                                            <p:cond delay="1000"/>
                                          </p:stCondLst>
                                        </p:cTn>
                                        <p:tgtEl>
                                          <p:spTgt spid="2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2"/>
                                        </p:tgtEl>
                                      </p:cBhvr>
                                    </p:animEffect>
                                    <p:set>
                                      <p:cBhvr>
                                        <p:cTn dur="1" fill="hold">
                                          <p:stCondLst>
                                            <p:cond delay="1000"/>
                                          </p:stCondLst>
                                        </p:cTn>
                                        <p:tgtEl>
                                          <p:spTgt spid="20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2"/>
                                        </p:tgtEl>
                                      </p:cBhvr>
                                    </p:animEffect>
                                    <p:set>
                                      <p:cBhvr>
                                        <p:cTn dur="1" fill="hold">
                                          <p:stCondLst>
                                            <p:cond delay="1000"/>
                                          </p:stCondLst>
                                        </p:cTn>
                                        <p:tgtEl>
                                          <p:spTgt spid="202"/>
                                        </p:tgtEl>
                                        <p:attrNameLst>
                                          <p:attrName>style.visibility</p:attrName>
                                        </p:attrNameLst>
                                      </p:cBhvr>
                                      <p:to>
                                        <p:strVal val="hidden"/>
                                      </p:to>
                                    </p:se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par>
                                <p:cTn fill="hold" nodeType="withEffect" presetClass="entr" presetID="10" presetSubtype="0">
                                  <p:stCondLst>
                                    <p:cond delay="0"/>
                                  </p:stCondLst>
                                  <p:childTnLst>
                                    <p:set>
                                      <p:cBhvr>
                                        <p:cTn dur="1" fill="hold">
                                          <p:stCondLst>
                                            <p:cond delay="0"/>
                                          </p:stCondLst>
                                        </p:cTn>
                                        <p:tgtEl>
                                          <p:spTgt spid="209"/>
                                        </p:tgtEl>
                                        <p:attrNameLst>
                                          <p:attrName>style.visibility</p:attrName>
                                        </p:attrNameLst>
                                      </p:cBhvr>
                                      <p:to>
                                        <p:strVal val="visible"/>
                                      </p:to>
                                    </p:set>
                                    <p:animEffect filter="fade" transition="in">
                                      <p:cBhvr>
                                        <p:cTn dur="1000"/>
                                        <p:tgtEl>
                                          <p:spTgt spid="209"/>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104500" y="616225"/>
            <a:ext cx="8697000" cy="64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Scientific Question 4: </a:t>
            </a:r>
            <a:r>
              <a:rPr lang="en"/>
              <a:t>Temperature vs Tornado Length</a:t>
            </a:r>
            <a:endParaRPr/>
          </a:p>
        </p:txBody>
      </p:sp>
      <p:sp>
        <p:nvSpPr>
          <p:cNvPr id="215" name="Google Shape;215;p26"/>
          <p:cNvSpPr txBox="1"/>
          <p:nvPr>
            <p:ph idx="1" type="body"/>
          </p:nvPr>
        </p:nvSpPr>
        <p:spPr>
          <a:xfrm>
            <a:off x="172200" y="1934775"/>
            <a:ext cx="6820200" cy="1758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sz="1558"/>
              <a:t>Q.</a:t>
            </a:r>
            <a:r>
              <a:rPr lang="en" sz="1558"/>
              <a:t> </a:t>
            </a:r>
            <a:r>
              <a:rPr b="1" lang="en" sz="1558"/>
              <a:t>Do higher surface temperatures correlate with longer tornado paths?</a:t>
            </a:r>
            <a:endParaRPr b="1" sz="1558"/>
          </a:p>
          <a:p>
            <a:pPr indent="0" lvl="0" marL="0" rtl="0" algn="l">
              <a:spcBef>
                <a:spcPts val="1200"/>
              </a:spcBef>
              <a:spcAft>
                <a:spcPts val="0"/>
              </a:spcAft>
              <a:buNone/>
            </a:pPr>
            <a:r>
              <a:t/>
            </a:r>
            <a:endParaRPr b="1"/>
          </a:p>
          <a:p>
            <a:pPr indent="0" lvl="0" marL="0" rtl="0" algn="l">
              <a:spcBef>
                <a:spcPts val="1200"/>
              </a:spcBef>
              <a:spcAft>
                <a:spcPts val="0"/>
              </a:spcAft>
              <a:buNone/>
            </a:pPr>
            <a:r>
              <a:rPr b="1" lang="en" sz="1429"/>
              <a:t>Hypothesis: </a:t>
            </a:r>
            <a:r>
              <a:rPr lang="en" sz="1464"/>
              <a:t>Warmer surface temperatures, linked to atmospheric instability, would support sustained tornado tracks (</a:t>
            </a:r>
            <a:r>
              <a:rPr lang="en" sz="1464" u="sng">
                <a:solidFill>
                  <a:srgbClr val="1155CC"/>
                </a:solidFill>
                <a:latin typeface="Arial"/>
                <a:ea typeface="Arial"/>
                <a:cs typeface="Arial"/>
                <a:sym typeface="Arial"/>
                <a:hlinkClick r:id="rId3">
                  <a:extLst>
                    <a:ext uri="{A12FA001-AC4F-418D-AE19-62706E023703}">
                      <ahyp:hlinkClr val="tx"/>
                    </a:ext>
                  </a:extLst>
                </a:hlinkClick>
              </a:rPr>
              <a:t>NOAA</a:t>
            </a:r>
            <a:r>
              <a:rPr lang="en" sz="1464">
                <a:solidFill>
                  <a:srgbClr val="000000"/>
                </a:solidFill>
                <a:latin typeface="Arial"/>
                <a:ea typeface="Arial"/>
                <a:cs typeface="Arial"/>
                <a:sym typeface="Arial"/>
              </a:rPr>
              <a:t>, </a:t>
            </a:r>
            <a:r>
              <a:rPr lang="en" sz="1464" u="sng">
                <a:solidFill>
                  <a:srgbClr val="1155CC"/>
                </a:solidFill>
                <a:latin typeface="Arial"/>
                <a:ea typeface="Arial"/>
                <a:cs typeface="Arial"/>
                <a:sym typeface="Arial"/>
                <a:hlinkClick r:id="rId4">
                  <a:extLst>
                    <a:ext uri="{A12FA001-AC4F-418D-AE19-62706E023703}">
                      <ahyp:hlinkClr val="tx"/>
                    </a:ext>
                  </a:extLst>
                </a:hlinkClick>
              </a:rPr>
              <a:t>C2ES</a:t>
            </a:r>
            <a:r>
              <a:rPr lang="en" sz="1464">
                <a:latin typeface="Arial"/>
                <a:ea typeface="Arial"/>
                <a:cs typeface="Arial"/>
                <a:sym typeface="Arial"/>
              </a:rPr>
              <a:t>, and</a:t>
            </a:r>
            <a:r>
              <a:rPr lang="en" sz="1464">
                <a:solidFill>
                  <a:srgbClr val="000000"/>
                </a:solidFill>
                <a:latin typeface="Arial"/>
                <a:ea typeface="Arial"/>
                <a:cs typeface="Arial"/>
                <a:sym typeface="Arial"/>
              </a:rPr>
              <a:t> </a:t>
            </a:r>
            <a:r>
              <a:rPr lang="en" sz="1464" u="sng">
                <a:solidFill>
                  <a:srgbClr val="1155CC"/>
                </a:solidFill>
                <a:latin typeface="Arial"/>
                <a:ea typeface="Arial"/>
                <a:cs typeface="Arial"/>
                <a:sym typeface="Arial"/>
                <a:hlinkClick r:id="rId5">
                  <a:extLst>
                    <a:ext uri="{A12FA001-AC4F-418D-AE19-62706E023703}">
                      <ahyp:hlinkClr val="tx"/>
                    </a:ext>
                  </a:extLst>
                </a:hlinkClick>
              </a:rPr>
              <a:t>NIU Newsroom</a:t>
            </a:r>
            <a:r>
              <a:rPr lang="en" sz="1464"/>
              <a:t>)</a:t>
            </a:r>
            <a:endParaRPr b="1" sz="1664"/>
          </a:p>
          <a:p>
            <a:pPr indent="0" lvl="0" marL="0" rtl="0" algn="l">
              <a:spcBef>
                <a:spcPts val="1200"/>
              </a:spcBef>
              <a:spcAft>
                <a:spcPts val="0"/>
              </a:spcAft>
              <a:buNone/>
            </a:pPr>
            <a:r>
              <a:t/>
            </a:r>
            <a:endParaRPr b="1"/>
          </a:p>
          <a:p>
            <a:pPr indent="0" lvl="0" marL="0" rtl="0" algn="l">
              <a:spcBef>
                <a:spcPts val="1200"/>
              </a:spcBef>
              <a:spcAft>
                <a:spcPts val="1200"/>
              </a:spcAft>
              <a:buNone/>
            </a:pPr>
            <a:r>
              <a:t/>
            </a:r>
            <a:endParaRPr b="1"/>
          </a:p>
        </p:txBody>
      </p:sp>
      <p:sp>
        <p:nvSpPr>
          <p:cNvPr id="216" name="Google Shape;216;p26"/>
          <p:cNvSpPr txBox="1"/>
          <p:nvPr>
            <p:ph idx="1" type="body"/>
          </p:nvPr>
        </p:nvSpPr>
        <p:spPr>
          <a:xfrm>
            <a:off x="180700" y="1934778"/>
            <a:ext cx="4399800" cy="236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8"/>
              <a:t>Key Findings</a:t>
            </a:r>
            <a:endParaRPr sz="1408"/>
          </a:p>
          <a:p>
            <a:pPr indent="-298450" lvl="0" marL="457200" rtl="0" algn="l">
              <a:spcBef>
                <a:spcPts val="0"/>
              </a:spcBef>
              <a:spcAft>
                <a:spcPts val="0"/>
              </a:spcAft>
              <a:buSzPts val="1100"/>
              <a:buChar char="●"/>
            </a:pPr>
            <a:r>
              <a:rPr lang="en" sz="1100"/>
              <a:t>No strong positive correlation between temperature and tornado length</a:t>
            </a:r>
            <a:endParaRPr sz="1100"/>
          </a:p>
          <a:p>
            <a:pPr indent="-298450" lvl="0" marL="457200" rtl="0" algn="l">
              <a:spcBef>
                <a:spcPts val="0"/>
              </a:spcBef>
              <a:spcAft>
                <a:spcPts val="0"/>
              </a:spcAft>
              <a:buSzPts val="1100"/>
              <a:buChar char="●"/>
            </a:pPr>
            <a:r>
              <a:rPr lang="en" sz="1100"/>
              <a:t>Long-path tornadoes often occurred on moderate-temperature days</a:t>
            </a:r>
            <a:endParaRPr sz="1100"/>
          </a:p>
          <a:p>
            <a:pPr indent="-298450" lvl="0" marL="457200" rtl="0" algn="l">
              <a:spcBef>
                <a:spcPts val="0"/>
              </a:spcBef>
              <a:spcAft>
                <a:spcPts val="0"/>
              </a:spcAft>
              <a:buSzPts val="1100"/>
              <a:buChar char="●"/>
            </a:pPr>
            <a:r>
              <a:rPr lang="en" sz="1100"/>
              <a:t>Short tornadoes occurred across a wide range of high temps</a:t>
            </a:r>
            <a:endParaRPr sz="1100"/>
          </a:p>
          <a:p>
            <a:pPr indent="-298450" lvl="0" marL="457200" rtl="0" algn="l">
              <a:spcBef>
                <a:spcPts val="0"/>
              </a:spcBef>
              <a:spcAft>
                <a:spcPts val="0"/>
              </a:spcAft>
              <a:buSzPts val="1100"/>
              <a:buChar char="●"/>
            </a:pPr>
            <a:r>
              <a:rPr lang="en" sz="1100"/>
              <a:t>Mild downward trend in full dataset suggests temperature alone doesn’t explain path longevity</a:t>
            </a:r>
            <a:endParaRPr sz="1100"/>
          </a:p>
          <a:p>
            <a:pPr indent="-298450" lvl="0" marL="457200" rtl="0" algn="l">
              <a:spcBef>
                <a:spcPts val="0"/>
              </a:spcBef>
              <a:spcAft>
                <a:spcPts val="0"/>
              </a:spcAft>
              <a:buSzPts val="1100"/>
              <a:buChar char="●"/>
            </a:pPr>
            <a:r>
              <a:rPr lang="en" sz="1100"/>
              <a:t>Other factors (e.g., wind shear, CAPE, storm structure) likely more influential</a:t>
            </a:r>
            <a:endParaRPr sz="1100"/>
          </a:p>
        </p:txBody>
      </p:sp>
      <p:sp>
        <p:nvSpPr>
          <p:cNvPr id="217" name="Google Shape;217;p26"/>
          <p:cNvSpPr txBox="1"/>
          <p:nvPr>
            <p:ph idx="1" type="body"/>
          </p:nvPr>
        </p:nvSpPr>
        <p:spPr>
          <a:xfrm>
            <a:off x="172200" y="1934763"/>
            <a:ext cx="4399800" cy="139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8"/>
              <a:t>Visualization Strategy</a:t>
            </a:r>
            <a:endParaRPr sz="1408"/>
          </a:p>
          <a:p>
            <a:pPr indent="-298450" lvl="0" marL="457200" rtl="0" algn="l">
              <a:spcBef>
                <a:spcPts val="0"/>
              </a:spcBef>
              <a:spcAft>
                <a:spcPts val="0"/>
              </a:spcAft>
              <a:buSzPts val="1100"/>
              <a:buChar char="●"/>
            </a:pPr>
            <a:r>
              <a:rPr b="1" lang="en" sz="1100"/>
              <a:t>Scatter Plot: </a:t>
            </a:r>
            <a:r>
              <a:rPr lang="en" sz="1100"/>
              <a:t>Tornado length vs max surface temperature (with regression line)</a:t>
            </a:r>
            <a:endParaRPr sz="1100"/>
          </a:p>
          <a:p>
            <a:pPr indent="-298450" lvl="0" marL="457200" rtl="0" algn="l">
              <a:spcBef>
                <a:spcPts val="0"/>
              </a:spcBef>
              <a:spcAft>
                <a:spcPts val="0"/>
              </a:spcAft>
              <a:buSzPts val="1100"/>
              <a:buChar char="●"/>
            </a:pPr>
            <a:r>
              <a:rPr b="1" lang="en" sz="1100"/>
              <a:t>Box Plot: </a:t>
            </a:r>
            <a:r>
              <a:rPr lang="en" sz="1100"/>
              <a:t>Tornadoes grouped by path length (e.g., 0–10 mi, 10–30 mi, 30+ mi) and compared by median temperature</a:t>
            </a:r>
            <a:endParaRPr sz="1100"/>
          </a:p>
        </p:txBody>
      </p:sp>
      <p:pic>
        <p:nvPicPr>
          <p:cNvPr id="218" name="Google Shape;218;p26"/>
          <p:cNvPicPr preferRelativeResize="0"/>
          <p:nvPr/>
        </p:nvPicPr>
        <p:blipFill>
          <a:blip r:embed="rId6">
            <a:alphaModFix/>
          </a:blip>
          <a:stretch>
            <a:fillRect/>
          </a:stretch>
        </p:blipFill>
        <p:spPr>
          <a:xfrm>
            <a:off x="4572000" y="1331063"/>
            <a:ext cx="4490374" cy="1704963"/>
          </a:xfrm>
          <a:prstGeom prst="rect">
            <a:avLst/>
          </a:prstGeom>
          <a:noFill/>
          <a:ln>
            <a:noFill/>
          </a:ln>
        </p:spPr>
      </p:pic>
      <p:sp>
        <p:nvSpPr>
          <p:cNvPr id="219" name="Google Shape;219;p26"/>
          <p:cNvSpPr txBox="1"/>
          <p:nvPr/>
        </p:nvSpPr>
        <p:spPr>
          <a:xfrm>
            <a:off x="8281900" y="1680156"/>
            <a:ext cx="5196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150</a:t>
            </a:r>
            <a:endParaRPr b="1" sz="1300">
              <a:solidFill>
                <a:schemeClr val="dk2"/>
              </a:solidFill>
              <a:latin typeface="Lato"/>
              <a:ea typeface="Lato"/>
              <a:cs typeface="Lato"/>
              <a:sym typeface="Lato"/>
            </a:endParaRPr>
          </a:p>
        </p:txBody>
      </p:sp>
      <p:pic>
        <p:nvPicPr>
          <p:cNvPr id="220" name="Google Shape;220;p26"/>
          <p:cNvPicPr preferRelativeResize="0"/>
          <p:nvPr/>
        </p:nvPicPr>
        <p:blipFill>
          <a:blip r:embed="rId7">
            <a:alphaModFix/>
          </a:blip>
          <a:stretch>
            <a:fillRect/>
          </a:stretch>
        </p:blipFill>
        <p:spPr>
          <a:xfrm>
            <a:off x="4572000" y="3125275"/>
            <a:ext cx="4490375" cy="1885950"/>
          </a:xfrm>
          <a:prstGeom prst="rect">
            <a:avLst/>
          </a:prstGeom>
          <a:noFill/>
          <a:ln>
            <a:noFill/>
          </a:ln>
        </p:spPr>
      </p:pic>
      <p:sp>
        <p:nvSpPr>
          <p:cNvPr id="221" name="Google Shape;221;p26"/>
          <p:cNvSpPr txBox="1"/>
          <p:nvPr/>
        </p:nvSpPr>
        <p:spPr>
          <a:xfrm>
            <a:off x="8329300" y="3507375"/>
            <a:ext cx="4722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457</a:t>
            </a:r>
            <a:endParaRPr b="1" sz="1300">
              <a:solidFill>
                <a:schemeClr val="dk2"/>
              </a:solidFill>
              <a:latin typeface="Lato"/>
              <a:ea typeface="Lato"/>
              <a:cs typeface="Lato"/>
              <a:sym typeface="Lato"/>
            </a:endParaRPr>
          </a:p>
        </p:txBody>
      </p:sp>
      <p:pic>
        <p:nvPicPr>
          <p:cNvPr id="222" name="Google Shape;222;p26"/>
          <p:cNvPicPr preferRelativeResize="0"/>
          <p:nvPr/>
        </p:nvPicPr>
        <p:blipFill>
          <a:blip r:embed="rId8">
            <a:alphaModFix/>
          </a:blip>
          <a:stretch>
            <a:fillRect/>
          </a:stretch>
        </p:blipFill>
        <p:spPr>
          <a:xfrm>
            <a:off x="4476350" y="1331075"/>
            <a:ext cx="4586025" cy="1704950"/>
          </a:xfrm>
          <a:prstGeom prst="rect">
            <a:avLst/>
          </a:prstGeom>
          <a:noFill/>
          <a:ln>
            <a:noFill/>
          </a:ln>
        </p:spPr>
      </p:pic>
      <p:sp>
        <p:nvSpPr>
          <p:cNvPr id="223" name="Google Shape;223;p26"/>
          <p:cNvSpPr txBox="1"/>
          <p:nvPr/>
        </p:nvSpPr>
        <p:spPr>
          <a:xfrm>
            <a:off x="8278725" y="1667306"/>
            <a:ext cx="5196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150</a:t>
            </a:r>
            <a:endParaRPr b="1" sz="1300">
              <a:solidFill>
                <a:schemeClr val="dk2"/>
              </a:solidFill>
              <a:latin typeface="Lato"/>
              <a:ea typeface="Lato"/>
              <a:cs typeface="Lato"/>
              <a:sym typeface="Lato"/>
            </a:endParaRPr>
          </a:p>
        </p:txBody>
      </p:sp>
      <p:pic>
        <p:nvPicPr>
          <p:cNvPr id="224" name="Google Shape;224;p26"/>
          <p:cNvPicPr preferRelativeResize="0"/>
          <p:nvPr/>
        </p:nvPicPr>
        <p:blipFill>
          <a:blip r:embed="rId9">
            <a:alphaModFix/>
          </a:blip>
          <a:stretch>
            <a:fillRect/>
          </a:stretch>
        </p:blipFill>
        <p:spPr>
          <a:xfrm>
            <a:off x="4476350" y="3092500"/>
            <a:ext cx="4586025" cy="1704950"/>
          </a:xfrm>
          <a:prstGeom prst="rect">
            <a:avLst/>
          </a:prstGeom>
          <a:noFill/>
          <a:ln>
            <a:noFill/>
          </a:ln>
        </p:spPr>
      </p:pic>
      <p:sp>
        <p:nvSpPr>
          <p:cNvPr id="225" name="Google Shape;225;p26"/>
          <p:cNvSpPr txBox="1"/>
          <p:nvPr/>
        </p:nvSpPr>
        <p:spPr>
          <a:xfrm>
            <a:off x="8338075" y="3434400"/>
            <a:ext cx="4722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457</a:t>
            </a:r>
            <a:endParaRPr b="1" sz="13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5"/>
                                        </p:tgtEl>
                                      </p:cBhvr>
                                    </p:animEffect>
                                    <p:set>
                                      <p:cBhvr>
                                        <p:cTn dur="1" fill="hold">
                                          <p:stCondLst>
                                            <p:cond delay="1000"/>
                                          </p:stCondLst>
                                        </p:cTn>
                                        <p:tgtEl>
                                          <p:spTgt spid="21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7"/>
                                        </p:tgtEl>
                                      </p:cBhvr>
                                    </p:animEffect>
                                    <p:set>
                                      <p:cBhvr>
                                        <p:cTn dur="1" fill="hold">
                                          <p:stCondLst>
                                            <p:cond delay="1000"/>
                                          </p:stCondLst>
                                        </p:cTn>
                                        <p:tgtEl>
                                          <p:spTgt spid="21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8"/>
                                        </p:tgtEl>
                                      </p:cBhvr>
                                    </p:animEffect>
                                    <p:set>
                                      <p:cBhvr>
                                        <p:cTn dur="1" fill="hold">
                                          <p:stCondLst>
                                            <p:cond delay="1000"/>
                                          </p:stCondLst>
                                        </p:cTn>
                                        <p:tgtEl>
                                          <p:spTgt spid="21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9"/>
                                        </p:tgtEl>
                                      </p:cBhvr>
                                    </p:animEffect>
                                    <p:set>
                                      <p:cBhvr>
                                        <p:cTn dur="1" fill="hold">
                                          <p:stCondLst>
                                            <p:cond delay="1000"/>
                                          </p:stCondLst>
                                        </p:cTn>
                                        <p:tgtEl>
                                          <p:spTgt spid="2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0"/>
                                        </p:tgtEl>
                                      </p:cBhvr>
                                    </p:animEffect>
                                    <p:set>
                                      <p:cBhvr>
                                        <p:cTn dur="1" fill="hold">
                                          <p:stCondLst>
                                            <p:cond delay="1000"/>
                                          </p:stCondLst>
                                        </p:cTn>
                                        <p:tgtEl>
                                          <p:spTgt spid="2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1"/>
                                        </p:tgtEl>
                                      </p:cBhvr>
                                    </p:animEffect>
                                    <p:set>
                                      <p:cBhvr>
                                        <p:cTn dur="1" fill="hold">
                                          <p:stCondLst>
                                            <p:cond delay="1000"/>
                                          </p:stCondLst>
                                        </p:cTn>
                                        <p:tgtEl>
                                          <p:spTgt spid="22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7"/>
          <p:cNvSpPr txBox="1"/>
          <p:nvPr>
            <p:ph type="title"/>
          </p:nvPr>
        </p:nvSpPr>
        <p:spPr>
          <a:xfrm>
            <a:off x="104500" y="616225"/>
            <a:ext cx="86970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Scientific Question </a:t>
            </a:r>
            <a:r>
              <a:rPr lang="en"/>
              <a:t>5: Precipitation vs Tornado Width</a:t>
            </a:r>
            <a:endParaRPr/>
          </a:p>
        </p:txBody>
      </p:sp>
      <p:sp>
        <p:nvSpPr>
          <p:cNvPr id="231" name="Google Shape;231;p27"/>
          <p:cNvSpPr txBox="1"/>
          <p:nvPr>
            <p:ph idx="1" type="body"/>
          </p:nvPr>
        </p:nvSpPr>
        <p:spPr>
          <a:xfrm>
            <a:off x="172200" y="1934775"/>
            <a:ext cx="7684800" cy="232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Q.</a:t>
            </a:r>
            <a:r>
              <a:rPr lang="en"/>
              <a:t> </a:t>
            </a:r>
            <a:r>
              <a:rPr b="1" lang="en"/>
              <a:t>Do tornadoes that form on days with heavier rainfall tend to have wider paths?</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rPr b="1" lang="en" sz="1100"/>
              <a:t>Hypothesis: </a:t>
            </a:r>
            <a:r>
              <a:rPr lang="en" sz="1100"/>
              <a:t>Precipitation may signal convective intensity and thus wider tornado footprints (</a:t>
            </a:r>
            <a:r>
              <a:rPr lang="en" sz="1100" u="sng">
                <a:solidFill>
                  <a:srgbClr val="1155CC"/>
                </a:solidFill>
                <a:hlinkClick r:id="rId3">
                  <a:extLst>
                    <a:ext uri="{A12FA001-AC4F-418D-AE19-62706E023703}">
                      <ahyp:hlinkClr val="tx"/>
                    </a:ext>
                  </a:extLst>
                </a:hlinkClick>
              </a:rPr>
              <a:t>Joshua et al.</a:t>
            </a:r>
            <a:r>
              <a:rPr lang="en" sz="1100">
                <a:solidFill>
                  <a:srgbClr val="0E0E0E"/>
                </a:solidFill>
              </a:rPr>
              <a:t> </a:t>
            </a:r>
            <a:r>
              <a:rPr lang="en" sz="1100"/>
              <a:t>and</a:t>
            </a:r>
            <a:r>
              <a:rPr lang="en" sz="1100">
                <a:solidFill>
                  <a:srgbClr val="0E0E0E"/>
                </a:solidFill>
              </a:rPr>
              <a:t> </a:t>
            </a:r>
            <a:r>
              <a:rPr lang="en" sz="1100" u="sng">
                <a:solidFill>
                  <a:srgbClr val="1155CC"/>
                </a:solidFill>
                <a:hlinkClick r:id="rId4">
                  <a:extLst>
                    <a:ext uri="{A12FA001-AC4F-418D-AE19-62706E023703}">
                      <ahyp:hlinkClr val="tx"/>
                    </a:ext>
                  </a:extLst>
                </a:hlinkClick>
              </a:rPr>
              <a:t>weather.gov</a:t>
            </a:r>
            <a:r>
              <a:rPr lang="en" sz="1100"/>
              <a:t>)</a:t>
            </a:r>
            <a:endParaRPr b="1" sz="1100"/>
          </a:p>
        </p:txBody>
      </p:sp>
      <p:sp>
        <p:nvSpPr>
          <p:cNvPr id="232" name="Google Shape;232;p27"/>
          <p:cNvSpPr txBox="1"/>
          <p:nvPr>
            <p:ph idx="1" type="body"/>
          </p:nvPr>
        </p:nvSpPr>
        <p:spPr>
          <a:xfrm>
            <a:off x="172200" y="1914978"/>
            <a:ext cx="4399800" cy="236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8"/>
              <a:t>Key Findings</a:t>
            </a:r>
            <a:endParaRPr sz="1408"/>
          </a:p>
          <a:p>
            <a:pPr indent="-298450" lvl="0" marL="457200" rtl="0" algn="l">
              <a:spcBef>
                <a:spcPts val="0"/>
              </a:spcBef>
              <a:spcAft>
                <a:spcPts val="0"/>
              </a:spcAft>
              <a:buSzPts val="1100"/>
              <a:buChar char="●"/>
            </a:pPr>
            <a:r>
              <a:rPr lang="en" sz="1100"/>
              <a:t>No consistent relationship between precipitation and tornado width</a:t>
            </a:r>
            <a:endParaRPr sz="1100"/>
          </a:p>
          <a:p>
            <a:pPr indent="-298450" lvl="0" marL="457200" rtl="0" algn="l">
              <a:spcBef>
                <a:spcPts val="0"/>
              </a:spcBef>
              <a:spcAft>
                <a:spcPts val="0"/>
              </a:spcAft>
              <a:buSzPts val="1100"/>
              <a:buChar char="●"/>
            </a:pPr>
            <a:r>
              <a:rPr lang="en" sz="1100"/>
              <a:t>Scatter plots show only a mild positive trend in full dataset</a:t>
            </a:r>
            <a:endParaRPr sz="1100"/>
          </a:p>
          <a:p>
            <a:pPr indent="-298450" lvl="0" marL="457200" rtl="0" algn="l">
              <a:spcBef>
                <a:spcPts val="0"/>
              </a:spcBef>
              <a:spcAft>
                <a:spcPts val="0"/>
              </a:spcAft>
              <a:buSzPts val="1100"/>
              <a:buChar char="●"/>
            </a:pPr>
            <a:r>
              <a:rPr lang="en" sz="1100"/>
              <a:t>Box plots reveal wide variability and overlapping medians across all width bins</a:t>
            </a:r>
            <a:endParaRPr sz="1100"/>
          </a:p>
          <a:p>
            <a:pPr indent="-298450" lvl="0" marL="457200" rtl="0" algn="l">
              <a:spcBef>
                <a:spcPts val="0"/>
              </a:spcBef>
              <a:spcAft>
                <a:spcPts val="0"/>
              </a:spcAft>
              <a:buSzPts val="1100"/>
              <a:buChar char="●"/>
            </a:pPr>
            <a:r>
              <a:rPr lang="en" sz="1100"/>
              <a:t>Outliers exist (e.g., some wide tornadoes occurred on very rainy days), but not enough for a general pattern</a:t>
            </a:r>
            <a:endParaRPr sz="1100"/>
          </a:p>
          <a:p>
            <a:pPr indent="-298450" lvl="0" marL="457200" rtl="0" algn="l">
              <a:spcBef>
                <a:spcPts val="0"/>
              </a:spcBef>
              <a:spcAft>
                <a:spcPts val="0"/>
              </a:spcAft>
              <a:buSzPts val="1100"/>
              <a:buChar char="●"/>
            </a:pPr>
            <a:r>
              <a:rPr lang="en" sz="1100"/>
              <a:t>Suggests tornado width is more influenced by storm dynamics than rainfall amount</a:t>
            </a:r>
            <a:endParaRPr sz="1100"/>
          </a:p>
        </p:txBody>
      </p:sp>
      <p:sp>
        <p:nvSpPr>
          <p:cNvPr id="233" name="Google Shape;233;p27"/>
          <p:cNvSpPr txBox="1"/>
          <p:nvPr>
            <p:ph idx="1" type="body"/>
          </p:nvPr>
        </p:nvSpPr>
        <p:spPr>
          <a:xfrm>
            <a:off x="172200" y="1934763"/>
            <a:ext cx="4399800" cy="13938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408"/>
              <a:t>Visualization Strategy</a:t>
            </a:r>
            <a:endParaRPr sz="1408"/>
          </a:p>
          <a:p>
            <a:pPr indent="-298450" lvl="0" marL="457200" rtl="0" algn="l">
              <a:lnSpc>
                <a:spcPct val="150000"/>
              </a:lnSpc>
              <a:spcBef>
                <a:spcPts val="0"/>
              </a:spcBef>
              <a:spcAft>
                <a:spcPts val="0"/>
              </a:spcAft>
              <a:buSzPts val="1100"/>
              <a:buChar char="●"/>
            </a:pPr>
            <a:r>
              <a:rPr b="1" lang="en" sz="1100"/>
              <a:t>Scatter Plot: </a:t>
            </a:r>
            <a:r>
              <a:rPr lang="en" sz="1100"/>
              <a:t>Tornado width vs precipitation, with trendline</a:t>
            </a:r>
            <a:endParaRPr sz="1100"/>
          </a:p>
          <a:p>
            <a:pPr indent="-298450" lvl="0" marL="457200" rtl="0" algn="l">
              <a:lnSpc>
                <a:spcPct val="150000"/>
              </a:lnSpc>
              <a:spcBef>
                <a:spcPts val="0"/>
              </a:spcBef>
              <a:spcAft>
                <a:spcPts val="0"/>
              </a:spcAft>
              <a:buSzPts val="1100"/>
              <a:buChar char="●"/>
            </a:pPr>
            <a:r>
              <a:rPr b="1" lang="en" sz="1100"/>
              <a:t>Box Plot: </a:t>
            </a:r>
            <a:r>
              <a:rPr lang="en" sz="1100"/>
              <a:t>Tornadoes categorized by width (e.g., 0–100 yd, 101–300 yd, 301–800 yd, 800+ yd), showing rainfall variation</a:t>
            </a:r>
            <a:endParaRPr sz="1100"/>
          </a:p>
        </p:txBody>
      </p:sp>
      <p:pic>
        <p:nvPicPr>
          <p:cNvPr id="234" name="Google Shape;234;p27"/>
          <p:cNvPicPr preferRelativeResize="0"/>
          <p:nvPr/>
        </p:nvPicPr>
        <p:blipFill>
          <a:blip r:embed="rId5">
            <a:alphaModFix/>
          </a:blip>
          <a:stretch>
            <a:fillRect/>
          </a:stretch>
        </p:blipFill>
        <p:spPr>
          <a:xfrm>
            <a:off x="4541075" y="1260325"/>
            <a:ext cx="4549575" cy="1876425"/>
          </a:xfrm>
          <a:prstGeom prst="rect">
            <a:avLst/>
          </a:prstGeom>
          <a:noFill/>
          <a:ln>
            <a:noFill/>
          </a:ln>
        </p:spPr>
      </p:pic>
      <p:pic>
        <p:nvPicPr>
          <p:cNvPr id="235" name="Google Shape;235;p27"/>
          <p:cNvPicPr preferRelativeResize="0"/>
          <p:nvPr/>
        </p:nvPicPr>
        <p:blipFill>
          <a:blip r:embed="rId6">
            <a:alphaModFix/>
          </a:blip>
          <a:stretch>
            <a:fillRect/>
          </a:stretch>
        </p:blipFill>
        <p:spPr>
          <a:xfrm>
            <a:off x="4541075" y="3161863"/>
            <a:ext cx="4549575" cy="1876425"/>
          </a:xfrm>
          <a:prstGeom prst="rect">
            <a:avLst/>
          </a:prstGeom>
          <a:noFill/>
          <a:ln>
            <a:noFill/>
          </a:ln>
        </p:spPr>
      </p:pic>
      <p:sp>
        <p:nvSpPr>
          <p:cNvPr id="236" name="Google Shape;236;p27"/>
          <p:cNvSpPr txBox="1"/>
          <p:nvPr/>
        </p:nvSpPr>
        <p:spPr>
          <a:xfrm>
            <a:off x="8358225" y="3543525"/>
            <a:ext cx="4722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457</a:t>
            </a:r>
            <a:endParaRPr b="1" sz="1300">
              <a:solidFill>
                <a:schemeClr val="dk2"/>
              </a:solidFill>
              <a:latin typeface="Lato"/>
              <a:ea typeface="Lato"/>
              <a:cs typeface="Lato"/>
              <a:sym typeface="Lato"/>
            </a:endParaRPr>
          </a:p>
        </p:txBody>
      </p:sp>
      <p:sp>
        <p:nvSpPr>
          <p:cNvPr id="237" name="Google Shape;237;p27"/>
          <p:cNvSpPr txBox="1"/>
          <p:nvPr/>
        </p:nvSpPr>
        <p:spPr>
          <a:xfrm>
            <a:off x="8310825" y="1639206"/>
            <a:ext cx="5196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150</a:t>
            </a:r>
            <a:endParaRPr b="1" sz="1300">
              <a:solidFill>
                <a:schemeClr val="dk2"/>
              </a:solidFill>
              <a:latin typeface="Lato"/>
              <a:ea typeface="Lato"/>
              <a:cs typeface="Lato"/>
              <a:sym typeface="Lato"/>
            </a:endParaRPr>
          </a:p>
        </p:txBody>
      </p:sp>
      <p:pic>
        <p:nvPicPr>
          <p:cNvPr id="238" name="Google Shape;238;p27"/>
          <p:cNvPicPr preferRelativeResize="0"/>
          <p:nvPr/>
        </p:nvPicPr>
        <p:blipFill>
          <a:blip r:embed="rId7">
            <a:alphaModFix/>
          </a:blip>
          <a:stretch>
            <a:fillRect/>
          </a:stretch>
        </p:blipFill>
        <p:spPr>
          <a:xfrm>
            <a:off x="4572000" y="1260325"/>
            <a:ext cx="4549575" cy="1876425"/>
          </a:xfrm>
          <a:prstGeom prst="rect">
            <a:avLst/>
          </a:prstGeom>
          <a:noFill/>
          <a:ln>
            <a:noFill/>
          </a:ln>
        </p:spPr>
      </p:pic>
      <p:sp>
        <p:nvSpPr>
          <p:cNvPr id="239" name="Google Shape;239;p27"/>
          <p:cNvSpPr txBox="1"/>
          <p:nvPr/>
        </p:nvSpPr>
        <p:spPr>
          <a:xfrm>
            <a:off x="8358225" y="1639206"/>
            <a:ext cx="5196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150</a:t>
            </a:r>
            <a:endParaRPr b="1" sz="1300">
              <a:solidFill>
                <a:schemeClr val="dk2"/>
              </a:solidFill>
              <a:latin typeface="Lato"/>
              <a:ea typeface="Lato"/>
              <a:cs typeface="Lato"/>
              <a:sym typeface="Lato"/>
            </a:endParaRPr>
          </a:p>
        </p:txBody>
      </p:sp>
      <p:pic>
        <p:nvPicPr>
          <p:cNvPr id="240" name="Google Shape;240;p27"/>
          <p:cNvPicPr preferRelativeResize="0"/>
          <p:nvPr/>
        </p:nvPicPr>
        <p:blipFill>
          <a:blip r:embed="rId8">
            <a:alphaModFix/>
          </a:blip>
          <a:stretch>
            <a:fillRect/>
          </a:stretch>
        </p:blipFill>
        <p:spPr>
          <a:xfrm>
            <a:off x="4541075" y="3161875"/>
            <a:ext cx="4549575" cy="1566389"/>
          </a:xfrm>
          <a:prstGeom prst="rect">
            <a:avLst/>
          </a:prstGeom>
          <a:noFill/>
          <a:ln>
            <a:noFill/>
          </a:ln>
        </p:spPr>
      </p:pic>
      <p:sp>
        <p:nvSpPr>
          <p:cNvPr id="241" name="Google Shape;241;p27"/>
          <p:cNvSpPr txBox="1"/>
          <p:nvPr/>
        </p:nvSpPr>
        <p:spPr>
          <a:xfrm>
            <a:off x="8358225" y="3472350"/>
            <a:ext cx="4722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457</a:t>
            </a:r>
            <a:endParaRPr b="1" sz="1300">
              <a:solidFill>
                <a:schemeClr val="dk2"/>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1"/>
                                        </p:tgtEl>
                                      </p:cBhvr>
                                    </p:animEffect>
                                    <p:set>
                                      <p:cBhvr>
                                        <p:cTn dur="1" fill="hold">
                                          <p:stCondLst>
                                            <p:cond delay="1000"/>
                                          </p:stCondLst>
                                        </p:cTn>
                                        <p:tgtEl>
                                          <p:spTgt spid="23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33"/>
                                        </p:tgtEl>
                                      </p:cBhvr>
                                    </p:animEffect>
                                    <p:set>
                                      <p:cBhvr>
                                        <p:cTn dur="1" fill="hold">
                                          <p:stCondLst>
                                            <p:cond delay="1000"/>
                                          </p:stCondLst>
                                        </p:cTn>
                                        <p:tgtEl>
                                          <p:spTgt spid="23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4"/>
                                        </p:tgtEl>
                                      </p:cBhvr>
                                    </p:animEffect>
                                    <p:set>
                                      <p:cBhvr>
                                        <p:cTn dur="1" fill="hold">
                                          <p:stCondLst>
                                            <p:cond delay="1000"/>
                                          </p:stCondLst>
                                        </p:cTn>
                                        <p:tgtEl>
                                          <p:spTgt spid="23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6"/>
                                        </p:tgtEl>
                                      </p:cBhvr>
                                    </p:animEffect>
                                    <p:set>
                                      <p:cBhvr>
                                        <p:cTn dur="1" fill="hold">
                                          <p:stCondLst>
                                            <p:cond delay="1000"/>
                                          </p:stCondLst>
                                        </p:cTn>
                                        <p:tgtEl>
                                          <p:spTgt spid="2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7"/>
                                        </p:tgtEl>
                                      </p:cBhvr>
                                    </p:animEffect>
                                    <p:set>
                                      <p:cBhvr>
                                        <p:cTn dur="1" fill="hold">
                                          <p:stCondLst>
                                            <p:cond delay="1000"/>
                                          </p:stCondLst>
                                        </p:cTn>
                                        <p:tgtEl>
                                          <p:spTgt spid="2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35"/>
                                        </p:tgtEl>
                                      </p:cBhvr>
                                    </p:animEffect>
                                    <p:set>
                                      <p:cBhvr>
                                        <p:cTn dur="1" fill="hold">
                                          <p:stCondLst>
                                            <p:cond delay="1000"/>
                                          </p:stCondLst>
                                        </p:cTn>
                                        <p:tgtEl>
                                          <p:spTgt spid="235"/>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104500" y="616225"/>
            <a:ext cx="86970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Correlation Matrix Summary</a:t>
            </a:r>
            <a:endParaRPr/>
          </a:p>
        </p:txBody>
      </p:sp>
      <p:sp>
        <p:nvSpPr>
          <p:cNvPr id="247" name="Google Shape;247;p28"/>
          <p:cNvSpPr txBox="1"/>
          <p:nvPr>
            <p:ph idx="1" type="body"/>
          </p:nvPr>
        </p:nvSpPr>
        <p:spPr>
          <a:xfrm>
            <a:off x="148475" y="1922925"/>
            <a:ext cx="4399800" cy="245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8"/>
              <a:t>Key Findings</a:t>
            </a:r>
            <a:endParaRPr sz="1408"/>
          </a:p>
          <a:p>
            <a:pPr indent="-298450" lvl="0" marL="457200" rtl="0" algn="l">
              <a:spcBef>
                <a:spcPts val="0"/>
              </a:spcBef>
              <a:spcAft>
                <a:spcPts val="0"/>
              </a:spcAft>
              <a:buSzPts val="1100"/>
              <a:buChar char="●"/>
            </a:pPr>
            <a:r>
              <a:rPr b="1" lang="en" sz="1100"/>
              <a:t>EF Rating ↔ Fatalities:</a:t>
            </a:r>
            <a:r>
              <a:rPr lang="en" sz="1100"/>
              <a:t> Strong positive correlation (0.47)</a:t>
            </a:r>
            <a:endParaRPr sz="1100"/>
          </a:p>
          <a:p>
            <a:pPr indent="-298450" lvl="0" marL="457200" rtl="0" algn="l">
              <a:spcBef>
                <a:spcPts val="0"/>
              </a:spcBef>
              <a:spcAft>
                <a:spcPts val="0"/>
              </a:spcAft>
              <a:buSzPts val="1100"/>
              <a:buChar char="●"/>
            </a:pPr>
            <a:r>
              <a:rPr b="1" lang="en" sz="1100"/>
              <a:t>EF Rating ↔ Injuries:</a:t>
            </a:r>
            <a:r>
              <a:rPr lang="en" sz="1100"/>
              <a:t> Also strong (0.44)</a:t>
            </a:r>
            <a:endParaRPr sz="1100"/>
          </a:p>
          <a:p>
            <a:pPr indent="-298450" lvl="0" marL="457200" rtl="0" algn="l">
              <a:spcBef>
                <a:spcPts val="0"/>
              </a:spcBef>
              <a:spcAft>
                <a:spcPts val="0"/>
              </a:spcAft>
              <a:buSzPts val="1100"/>
              <a:buChar char="●"/>
            </a:pPr>
            <a:r>
              <a:rPr b="1" lang="en" sz="1100"/>
              <a:t>Fatalities ↔ Injuries:</a:t>
            </a:r>
            <a:r>
              <a:rPr lang="en" sz="1100"/>
              <a:t> Extremely high (0.71) — expected</a:t>
            </a:r>
            <a:endParaRPr sz="1100"/>
          </a:p>
          <a:p>
            <a:pPr indent="-298450" lvl="0" marL="457200" rtl="0" algn="l">
              <a:spcBef>
                <a:spcPts val="0"/>
              </a:spcBef>
              <a:spcAft>
                <a:spcPts val="0"/>
              </a:spcAft>
              <a:buSzPts val="1100"/>
              <a:buChar char="●"/>
            </a:pPr>
            <a:r>
              <a:rPr b="1" lang="en" sz="1100"/>
              <a:t>Precipitation / Temp / Wind:</a:t>
            </a:r>
            <a:r>
              <a:rPr lang="en" sz="1100"/>
              <a:t> Weak or no correlation with width, length, or casualties</a:t>
            </a:r>
            <a:endParaRPr sz="1100"/>
          </a:p>
          <a:p>
            <a:pPr indent="-298450" lvl="0" marL="457200" rtl="0" algn="l">
              <a:spcBef>
                <a:spcPts val="0"/>
              </a:spcBef>
              <a:spcAft>
                <a:spcPts val="0"/>
              </a:spcAft>
              <a:buSzPts val="1100"/>
              <a:buChar char="●"/>
            </a:pPr>
            <a:r>
              <a:rPr b="1" lang="en" sz="1100"/>
              <a:t>Pressure ↔ EF:</a:t>
            </a:r>
            <a:r>
              <a:rPr lang="en" sz="1100"/>
              <a:t> Mild negative correlation (–0.22) — not deeply explored here</a:t>
            </a:r>
            <a:endParaRPr sz="1100"/>
          </a:p>
          <a:p>
            <a:pPr indent="-298450" lvl="0" marL="457200" rtl="0" algn="l">
              <a:spcBef>
                <a:spcPts val="0"/>
              </a:spcBef>
              <a:spcAft>
                <a:spcPts val="0"/>
              </a:spcAft>
              <a:buSzPts val="1100"/>
              <a:buChar char="●"/>
            </a:pPr>
            <a:r>
              <a:rPr b="1" lang="en" sz="1100"/>
              <a:t>Soil Moisture: </a:t>
            </a:r>
            <a:r>
              <a:rPr lang="en" sz="1100"/>
              <a:t>Weak positive correlation with EF and injuries (future potential)</a:t>
            </a:r>
            <a:endParaRPr sz="1100"/>
          </a:p>
        </p:txBody>
      </p:sp>
      <p:sp>
        <p:nvSpPr>
          <p:cNvPr id="248" name="Google Shape;248;p28"/>
          <p:cNvSpPr txBox="1"/>
          <p:nvPr>
            <p:ph idx="1" type="body"/>
          </p:nvPr>
        </p:nvSpPr>
        <p:spPr>
          <a:xfrm>
            <a:off x="148463" y="1922925"/>
            <a:ext cx="4244700" cy="17496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1408"/>
              <a:t>What It Shows</a:t>
            </a:r>
            <a:endParaRPr sz="1408"/>
          </a:p>
          <a:p>
            <a:pPr indent="-298450" lvl="0" marL="457200" rtl="0" algn="l">
              <a:lnSpc>
                <a:spcPct val="150000"/>
              </a:lnSpc>
              <a:spcBef>
                <a:spcPts val="0"/>
              </a:spcBef>
              <a:spcAft>
                <a:spcPts val="0"/>
              </a:spcAft>
              <a:buSzPts val="1100"/>
              <a:buChar char="●"/>
            </a:pPr>
            <a:r>
              <a:rPr b="1" lang="en" sz="1100"/>
              <a:t>Pearson correlation values</a:t>
            </a:r>
            <a:r>
              <a:rPr lang="en" sz="1100"/>
              <a:t> between tornado severity metrics (EF rating, length, width, fatalities, injuries) and weather conditions (temp, wind gust, precipitation, humidity, pressure, soil moisture)</a:t>
            </a:r>
            <a:r>
              <a:rPr lang="en" sz="1100"/>
              <a:t> </a:t>
            </a:r>
            <a:endParaRPr sz="1100"/>
          </a:p>
        </p:txBody>
      </p:sp>
      <p:sp>
        <p:nvSpPr>
          <p:cNvPr id="249" name="Google Shape;249;p28"/>
          <p:cNvSpPr txBox="1"/>
          <p:nvPr>
            <p:ph idx="1" type="body"/>
          </p:nvPr>
        </p:nvSpPr>
        <p:spPr>
          <a:xfrm>
            <a:off x="148475" y="1922925"/>
            <a:ext cx="4244700" cy="259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8"/>
              <a:t>Summary Interpretation</a:t>
            </a:r>
            <a:endParaRPr sz="1408"/>
          </a:p>
          <a:p>
            <a:pPr indent="-298450" lvl="0" marL="457200" rtl="0" algn="l">
              <a:spcBef>
                <a:spcPts val="0"/>
              </a:spcBef>
              <a:spcAft>
                <a:spcPts val="0"/>
              </a:spcAft>
              <a:buSzPts val="1100"/>
              <a:buChar char="●"/>
            </a:pPr>
            <a:r>
              <a:rPr lang="en" sz="1100"/>
              <a:t>Validates that our top-N visual insights reflect broader patterns</a:t>
            </a:r>
            <a:endParaRPr sz="1100"/>
          </a:p>
          <a:p>
            <a:pPr indent="-298450" lvl="0" marL="457200" rtl="0" algn="l">
              <a:spcBef>
                <a:spcPts val="0"/>
              </a:spcBef>
              <a:spcAft>
                <a:spcPts val="0"/>
              </a:spcAft>
              <a:buSzPts val="1100"/>
              <a:buChar char="●"/>
            </a:pPr>
            <a:r>
              <a:rPr lang="en" sz="1100"/>
              <a:t>Confirms that tornado severity is multifactorial, not easily predicted by individual weather variables</a:t>
            </a:r>
            <a:endParaRPr sz="1100"/>
          </a:p>
          <a:p>
            <a:pPr indent="-298450" lvl="0" marL="457200" rtl="0" algn="l">
              <a:spcBef>
                <a:spcPts val="0"/>
              </a:spcBef>
              <a:spcAft>
                <a:spcPts val="0"/>
              </a:spcAft>
              <a:buSzPts val="1100"/>
              <a:buChar char="●"/>
            </a:pPr>
            <a:r>
              <a:rPr lang="en" sz="1100"/>
              <a:t>Supports need for multi-metric preparedness frameworks, not EF rating alone</a:t>
            </a:r>
            <a:endParaRPr sz="1100"/>
          </a:p>
        </p:txBody>
      </p:sp>
      <p:pic>
        <p:nvPicPr>
          <p:cNvPr id="250" name="Google Shape;250;p28"/>
          <p:cNvPicPr preferRelativeResize="0"/>
          <p:nvPr/>
        </p:nvPicPr>
        <p:blipFill>
          <a:blip r:embed="rId3">
            <a:alphaModFix/>
          </a:blip>
          <a:stretch>
            <a:fillRect/>
          </a:stretch>
        </p:blipFill>
        <p:spPr>
          <a:xfrm>
            <a:off x="4452100" y="1323100"/>
            <a:ext cx="4658425" cy="3225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8"/>
                                        </p:tgtEl>
                                      </p:cBhvr>
                                    </p:animEffect>
                                    <p:set>
                                      <p:cBhvr>
                                        <p:cTn dur="1" fill="hold">
                                          <p:stCondLst>
                                            <p:cond delay="1000"/>
                                          </p:stCondLst>
                                        </p:cTn>
                                        <p:tgtEl>
                                          <p:spTgt spid="24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47"/>
                                        </p:tgtEl>
                                      </p:cBhvr>
                                    </p:animEffect>
                                    <p:set>
                                      <p:cBhvr>
                                        <p:cTn dur="1" fill="hold">
                                          <p:stCondLst>
                                            <p:cond delay="1000"/>
                                          </p:stCondLst>
                                        </p:cTn>
                                        <p:tgtEl>
                                          <p:spTgt spid="24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104500" y="616225"/>
            <a:ext cx="56682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Munshi’s solution slide(s)</a:t>
            </a:r>
            <a:endParaRPr/>
          </a:p>
        </p:txBody>
      </p:sp>
      <p:pic>
        <p:nvPicPr>
          <p:cNvPr id="256" name="Google Shape;256;p29"/>
          <p:cNvPicPr preferRelativeResize="0"/>
          <p:nvPr/>
        </p:nvPicPr>
        <p:blipFill>
          <a:blip r:embed="rId3">
            <a:alphaModFix/>
          </a:blip>
          <a:stretch>
            <a:fillRect/>
          </a:stretch>
        </p:blipFill>
        <p:spPr>
          <a:xfrm>
            <a:off x="223575" y="1296875"/>
            <a:ext cx="4394900" cy="1884550"/>
          </a:xfrm>
          <a:prstGeom prst="rect">
            <a:avLst/>
          </a:prstGeom>
          <a:noFill/>
          <a:ln>
            <a:noFill/>
          </a:ln>
        </p:spPr>
      </p:pic>
      <p:pic>
        <p:nvPicPr>
          <p:cNvPr id="257" name="Google Shape;257;p29"/>
          <p:cNvPicPr preferRelativeResize="0"/>
          <p:nvPr/>
        </p:nvPicPr>
        <p:blipFill>
          <a:blip r:embed="rId4">
            <a:alphaModFix/>
          </a:blip>
          <a:stretch>
            <a:fillRect/>
          </a:stretch>
        </p:blipFill>
        <p:spPr>
          <a:xfrm>
            <a:off x="4724400" y="1296488"/>
            <a:ext cx="4314925" cy="1847213"/>
          </a:xfrm>
          <a:prstGeom prst="rect">
            <a:avLst/>
          </a:prstGeom>
          <a:noFill/>
          <a:ln>
            <a:noFill/>
          </a:ln>
        </p:spPr>
      </p:pic>
      <p:pic>
        <p:nvPicPr>
          <p:cNvPr id="258" name="Google Shape;258;p29"/>
          <p:cNvPicPr preferRelativeResize="0"/>
          <p:nvPr/>
        </p:nvPicPr>
        <p:blipFill>
          <a:blip r:embed="rId5">
            <a:alphaModFix/>
          </a:blip>
          <a:stretch>
            <a:fillRect/>
          </a:stretch>
        </p:blipFill>
        <p:spPr>
          <a:xfrm>
            <a:off x="221150" y="3179875"/>
            <a:ext cx="4399746" cy="1884550"/>
          </a:xfrm>
          <a:prstGeom prst="rect">
            <a:avLst/>
          </a:prstGeom>
          <a:noFill/>
          <a:ln>
            <a:noFill/>
          </a:ln>
        </p:spPr>
      </p:pic>
      <p:pic>
        <p:nvPicPr>
          <p:cNvPr id="259" name="Google Shape;259;p29"/>
          <p:cNvPicPr preferRelativeResize="0"/>
          <p:nvPr/>
        </p:nvPicPr>
        <p:blipFill>
          <a:blip r:embed="rId6">
            <a:alphaModFix/>
          </a:blip>
          <a:stretch>
            <a:fillRect/>
          </a:stretch>
        </p:blipFill>
        <p:spPr>
          <a:xfrm>
            <a:off x="4724363" y="3179875"/>
            <a:ext cx="4315012" cy="1847200"/>
          </a:xfrm>
          <a:prstGeom prst="rect">
            <a:avLst/>
          </a:prstGeom>
          <a:noFill/>
          <a:ln>
            <a:noFill/>
          </a:ln>
        </p:spPr>
      </p:pic>
      <p:sp>
        <p:nvSpPr>
          <p:cNvPr id="260" name="Google Shape;260;p29"/>
          <p:cNvSpPr txBox="1"/>
          <p:nvPr/>
        </p:nvSpPr>
        <p:spPr>
          <a:xfrm>
            <a:off x="271850" y="1348025"/>
            <a:ext cx="6996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Length</a:t>
            </a:r>
            <a:endParaRPr b="1" sz="1300">
              <a:solidFill>
                <a:schemeClr val="dk2"/>
              </a:solidFill>
              <a:latin typeface="Lato"/>
              <a:ea typeface="Lato"/>
              <a:cs typeface="Lato"/>
              <a:sym typeface="Lato"/>
            </a:endParaRPr>
          </a:p>
        </p:txBody>
      </p:sp>
      <p:sp>
        <p:nvSpPr>
          <p:cNvPr id="261" name="Google Shape;261;p29"/>
          <p:cNvSpPr txBox="1"/>
          <p:nvPr/>
        </p:nvSpPr>
        <p:spPr>
          <a:xfrm>
            <a:off x="271850" y="3226050"/>
            <a:ext cx="7473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Injuries</a:t>
            </a:r>
            <a:endParaRPr b="1" sz="1300">
              <a:solidFill>
                <a:schemeClr val="dk2"/>
              </a:solidFill>
              <a:latin typeface="Lato"/>
              <a:ea typeface="Lato"/>
              <a:cs typeface="Lato"/>
              <a:sym typeface="Lato"/>
            </a:endParaRPr>
          </a:p>
        </p:txBody>
      </p:sp>
      <p:sp>
        <p:nvSpPr>
          <p:cNvPr id="262" name="Google Shape;262;p29"/>
          <p:cNvSpPr txBox="1"/>
          <p:nvPr/>
        </p:nvSpPr>
        <p:spPr>
          <a:xfrm>
            <a:off x="4782775" y="1348025"/>
            <a:ext cx="8793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Fatalities</a:t>
            </a:r>
            <a:endParaRPr b="1" sz="1300">
              <a:solidFill>
                <a:schemeClr val="dk2"/>
              </a:solidFill>
              <a:latin typeface="Lato"/>
              <a:ea typeface="Lato"/>
              <a:cs typeface="Lato"/>
              <a:sym typeface="Lato"/>
            </a:endParaRPr>
          </a:p>
        </p:txBody>
      </p:sp>
      <p:sp>
        <p:nvSpPr>
          <p:cNvPr id="263" name="Google Shape;263;p29"/>
          <p:cNvSpPr txBox="1"/>
          <p:nvPr/>
        </p:nvSpPr>
        <p:spPr>
          <a:xfrm>
            <a:off x="4782775" y="3226050"/>
            <a:ext cx="654000" cy="3849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Lato"/>
                <a:ea typeface="Lato"/>
                <a:cs typeface="Lato"/>
                <a:sym typeface="Lato"/>
              </a:rPr>
              <a:t>Width</a:t>
            </a:r>
            <a:endParaRPr b="1" sz="1300">
              <a:solidFill>
                <a:schemeClr val="dk2"/>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0"/>
          <p:cNvPicPr preferRelativeResize="0"/>
          <p:nvPr/>
        </p:nvPicPr>
        <p:blipFill>
          <a:blip r:embed="rId3">
            <a:alphaModFix/>
          </a:blip>
          <a:stretch>
            <a:fillRect/>
          </a:stretch>
        </p:blipFill>
        <p:spPr>
          <a:xfrm>
            <a:off x="3773300" y="828500"/>
            <a:ext cx="5332776" cy="4315000"/>
          </a:xfrm>
          <a:prstGeom prst="rect">
            <a:avLst/>
          </a:prstGeom>
          <a:noFill/>
          <a:ln>
            <a:noFill/>
          </a:ln>
        </p:spPr>
      </p:pic>
      <p:sp>
        <p:nvSpPr>
          <p:cNvPr id="269" name="Google Shape;269;p30"/>
          <p:cNvSpPr txBox="1"/>
          <p:nvPr>
            <p:ph type="title"/>
          </p:nvPr>
        </p:nvSpPr>
        <p:spPr>
          <a:xfrm>
            <a:off x="99025" y="633475"/>
            <a:ext cx="56682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Sam’s solution slide(s)</a:t>
            </a:r>
            <a:endParaRPr/>
          </a:p>
        </p:txBody>
      </p:sp>
      <p:sp>
        <p:nvSpPr>
          <p:cNvPr id="270" name="Google Shape;270;p30"/>
          <p:cNvSpPr txBox="1"/>
          <p:nvPr>
            <p:ph idx="1" type="body"/>
          </p:nvPr>
        </p:nvSpPr>
        <p:spPr>
          <a:xfrm>
            <a:off x="99025" y="1231825"/>
            <a:ext cx="3770700" cy="38355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Main Feature - interactive map showing tornado distribution for a particular month and year. Sliders allow for selection of both, and additional filtering of magnitude is available. Weather stations include data for each month like temperature trends and precipitation, as well as elevation. They can be toggled on or off to reduce clutter.</a:t>
            </a:r>
            <a:endParaRPr/>
          </a:p>
          <a:p>
            <a:pPr indent="0" lvl="0" marL="0" rtl="0" algn="l">
              <a:spcBef>
                <a:spcPts val="1200"/>
              </a:spcBef>
              <a:spcAft>
                <a:spcPts val="0"/>
              </a:spcAft>
              <a:buNone/>
            </a:pPr>
            <a:r>
              <a:rPr lang="en"/>
              <a:t>This visualization is designed to explore questions like:</a:t>
            </a:r>
            <a:endParaRPr/>
          </a:p>
          <a:p>
            <a:pPr indent="0" lvl="0" marL="0" rtl="0" algn="l">
              <a:spcBef>
                <a:spcPts val="1200"/>
              </a:spcBef>
              <a:spcAft>
                <a:spcPts val="0"/>
              </a:spcAft>
              <a:buNone/>
            </a:pPr>
            <a:r>
              <a:rPr lang="en"/>
              <a:t>“What months have the most tornadoes?”</a:t>
            </a:r>
            <a:endParaRPr/>
          </a:p>
          <a:p>
            <a:pPr indent="0" lvl="0" marL="0" rtl="0" algn="l">
              <a:spcBef>
                <a:spcPts val="1200"/>
              </a:spcBef>
              <a:spcAft>
                <a:spcPts val="0"/>
              </a:spcAft>
              <a:buNone/>
            </a:pPr>
            <a:r>
              <a:rPr lang="en"/>
              <a:t>“How do weather conditions influence tornadoes?”</a:t>
            </a:r>
            <a:endParaRPr/>
          </a:p>
          <a:p>
            <a:pPr indent="0" lvl="0" marL="0" rtl="0" algn="l">
              <a:spcBef>
                <a:spcPts val="1200"/>
              </a:spcBef>
              <a:spcAft>
                <a:spcPts val="0"/>
              </a:spcAft>
              <a:buNone/>
            </a:pPr>
            <a:r>
              <a:rPr lang="en"/>
              <a:t>“How does tornado distribution change over time?”</a:t>
            </a:r>
            <a:endParaRPr/>
          </a:p>
          <a:p>
            <a:pPr indent="0" lvl="0" marL="0" rtl="0" algn="l">
              <a:spcBef>
                <a:spcPts val="1200"/>
              </a:spcBef>
              <a:spcAft>
                <a:spcPts val="1200"/>
              </a:spcAft>
              <a:buNone/>
            </a:pPr>
            <a:r>
              <a:rPr lang="en"/>
              <a:t>And generally, just allow the viewer to intuitively view the information in the tornado dataset with a bit more fine-tuning.</a:t>
            </a:r>
            <a:endParaRPr/>
          </a:p>
        </p:txBody>
      </p:sp>
      <p:pic>
        <p:nvPicPr>
          <p:cNvPr id="271" name="Google Shape;271;p30"/>
          <p:cNvPicPr preferRelativeResize="0"/>
          <p:nvPr/>
        </p:nvPicPr>
        <p:blipFill>
          <a:blip r:embed="rId4">
            <a:alphaModFix/>
          </a:blip>
          <a:stretch>
            <a:fillRect/>
          </a:stretch>
        </p:blipFill>
        <p:spPr>
          <a:xfrm>
            <a:off x="5137770" y="675750"/>
            <a:ext cx="2191100" cy="94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99025" y="632525"/>
            <a:ext cx="56682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Sam’s solution slide(s)</a:t>
            </a:r>
            <a:endParaRPr/>
          </a:p>
        </p:txBody>
      </p:sp>
      <p:sp>
        <p:nvSpPr>
          <p:cNvPr id="277" name="Google Shape;277;p31"/>
          <p:cNvSpPr txBox="1"/>
          <p:nvPr>
            <p:ph idx="1" type="body"/>
          </p:nvPr>
        </p:nvSpPr>
        <p:spPr>
          <a:xfrm>
            <a:off x="99025" y="1308025"/>
            <a:ext cx="3770700" cy="360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Add-on: A standard line plot of tornadoes over time. The interactive widget simply allows a range of magnitudes to be selected (or just one magnitude, ie 3-3).  </a:t>
            </a:r>
            <a:endParaRPr/>
          </a:p>
          <a:p>
            <a:pPr indent="0" lvl="0" marL="0" rtl="0" algn="l">
              <a:spcBef>
                <a:spcPts val="1200"/>
              </a:spcBef>
              <a:spcAft>
                <a:spcPts val="0"/>
              </a:spcAft>
              <a:buNone/>
            </a:pPr>
            <a:r>
              <a:rPr lang="en"/>
              <a:t>Helps answer questions like:</a:t>
            </a:r>
            <a:endParaRPr/>
          </a:p>
          <a:p>
            <a:pPr indent="0" lvl="0" marL="0" rtl="0" algn="l">
              <a:spcBef>
                <a:spcPts val="1200"/>
              </a:spcBef>
              <a:spcAft>
                <a:spcPts val="0"/>
              </a:spcAft>
              <a:buNone/>
            </a:pPr>
            <a:r>
              <a:rPr lang="en"/>
              <a:t>“How has the frequency of tornadoes varied over time?”</a:t>
            </a:r>
            <a:endParaRPr/>
          </a:p>
          <a:p>
            <a:pPr indent="0" lvl="0" marL="0" rtl="0" algn="l">
              <a:spcBef>
                <a:spcPts val="1200"/>
              </a:spcBef>
              <a:spcAft>
                <a:spcPts val="1200"/>
              </a:spcAft>
              <a:buNone/>
            </a:pPr>
            <a:r>
              <a:rPr lang="en"/>
              <a:t>A more traditional representation of the core dataset we’re investigating. You can also make out interesting patterns here, like how drastically the number of tornadoes can vary year-to-year and whether those trends apply for all magnitudes.</a:t>
            </a:r>
            <a:endParaRPr/>
          </a:p>
        </p:txBody>
      </p:sp>
      <p:pic>
        <p:nvPicPr>
          <p:cNvPr id="278" name="Google Shape;278;p31"/>
          <p:cNvPicPr preferRelativeResize="0"/>
          <p:nvPr/>
        </p:nvPicPr>
        <p:blipFill>
          <a:blip r:embed="rId3">
            <a:alphaModFix/>
          </a:blip>
          <a:stretch>
            <a:fillRect/>
          </a:stretch>
        </p:blipFill>
        <p:spPr>
          <a:xfrm>
            <a:off x="3985225" y="1499161"/>
            <a:ext cx="5082575" cy="2891214"/>
          </a:xfrm>
          <a:prstGeom prst="rect">
            <a:avLst/>
          </a:prstGeom>
          <a:noFill/>
          <a:ln>
            <a:noFill/>
          </a:ln>
        </p:spPr>
      </p:pic>
      <p:pic>
        <p:nvPicPr>
          <p:cNvPr id="279" name="Google Shape;279;p31"/>
          <p:cNvPicPr preferRelativeResize="0"/>
          <p:nvPr/>
        </p:nvPicPr>
        <p:blipFill>
          <a:blip r:embed="rId4">
            <a:alphaModFix/>
          </a:blip>
          <a:stretch>
            <a:fillRect/>
          </a:stretch>
        </p:blipFill>
        <p:spPr>
          <a:xfrm>
            <a:off x="5369624" y="1177500"/>
            <a:ext cx="2313785" cy="32166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and Goals</a:t>
            </a:r>
            <a:endParaRPr/>
          </a:p>
        </p:txBody>
      </p:sp>
      <p:sp>
        <p:nvSpPr>
          <p:cNvPr id="94" name="Google Shape;94;p14"/>
          <p:cNvSpPr txBox="1"/>
          <p:nvPr>
            <p:ph idx="1" type="body"/>
          </p:nvPr>
        </p:nvSpPr>
        <p:spPr>
          <a:xfrm>
            <a:off x="729325" y="2281675"/>
            <a:ext cx="3774300" cy="2058300"/>
          </a:xfrm>
          <a:prstGeom prst="rect">
            <a:avLst/>
          </a:prstGeom>
          <a:ln>
            <a:noFill/>
          </a:ln>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 sz="1100">
                <a:solidFill>
                  <a:srgbClr val="000000"/>
                </a:solidFill>
              </a:rPr>
              <a:t>Visualize U.S. tornado data in an engaging and interactive format</a:t>
            </a:r>
            <a:endParaRPr sz="1100">
              <a:solidFill>
                <a:srgbClr val="000000"/>
              </a:solidFill>
            </a:endParaRPr>
          </a:p>
          <a:p>
            <a:pPr indent="-298450" lvl="0" marL="457200" rtl="0" algn="l">
              <a:spcBef>
                <a:spcPts val="0"/>
              </a:spcBef>
              <a:spcAft>
                <a:spcPts val="0"/>
              </a:spcAft>
              <a:buSzPts val="1100"/>
              <a:buChar char="●"/>
            </a:pPr>
            <a:r>
              <a:rPr lang="en" sz="1100">
                <a:solidFill>
                  <a:srgbClr val="000000"/>
                </a:solidFill>
              </a:rPr>
              <a:t>Present multiple severity metrics (length, width, fatalities, injuries) across spatial and temporal dimensions</a:t>
            </a:r>
            <a:endParaRPr sz="1100">
              <a:solidFill>
                <a:srgbClr val="000000"/>
              </a:solidFill>
            </a:endParaRPr>
          </a:p>
          <a:p>
            <a:pPr indent="-298450" lvl="0" marL="457200" rtl="0" algn="l">
              <a:spcBef>
                <a:spcPts val="0"/>
              </a:spcBef>
              <a:spcAft>
                <a:spcPts val="0"/>
              </a:spcAft>
              <a:buSzPts val="1100"/>
              <a:buChar char="●"/>
            </a:pPr>
            <a:r>
              <a:rPr lang="en" sz="1100">
                <a:solidFill>
                  <a:srgbClr val="000000"/>
                </a:solidFill>
              </a:rPr>
              <a:t>Cover a large time range (1950–2023) to identify long-term trends</a:t>
            </a:r>
            <a:endParaRPr sz="1100">
              <a:solidFill>
                <a:srgbClr val="000000"/>
              </a:solidFill>
            </a:endParaRPr>
          </a:p>
          <a:p>
            <a:pPr indent="-298450" lvl="0" marL="457200" rtl="0" algn="l">
              <a:spcBef>
                <a:spcPts val="0"/>
              </a:spcBef>
              <a:spcAft>
                <a:spcPts val="0"/>
              </a:spcAft>
              <a:buSzPts val="1100"/>
              <a:buChar char="●"/>
            </a:pPr>
            <a:r>
              <a:rPr lang="en" sz="1100">
                <a:solidFill>
                  <a:srgbClr val="000000"/>
                </a:solidFill>
              </a:rPr>
              <a:t>Allow users to explore tornado behavior across geography, intensity, and context</a:t>
            </a:r>
            <a:endParaRPr sz="1100"/>
          </a:p>
        </p:txBody>
      </p:sp>
      <p:sp>
        <p:nvSpPr>
          <p:cNvPr id="95" name="Google Shape;95;p14"/>
          <p:cNvSpPr txBox="1"/>
          <p:nvPr>
            <p:ph idx="2" type="body"/>
          </p:nvPr>
        </p:nvSpPr>
        <p:spPr>
          <a:xfrm>
            <a:off x="4817150" y="2282275"/>
            <a:ext cx="3774300" cy="20583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rPr>
              <a:t>Build a modular, map-based platform that supports exploratory questions like:</a:t>
            </a:r>
            <a:endParaRPr sz="1100">
              <a:solidFill>
                <a:srgbClr val="000000"/>
              </a:solidFill>
            </a:endParaRPr>
          </a:p>
          <a:p>
            <a:pPr indent="-298450" lvl="0" marL="457200" rtl="0" algn="l">
              <a:spcBef>
                <a:spcPts val="1000"/>
              </a:spcBef>
              <a:spcAft>
                <a:spcPts val="0"/>
              </a:spcAft>
              <a:buSzPts val="1100"/>
              <a:buChar char="●"/>
            </a:pPr>
            <a:r>
              <a:rPr lang="en" sz="1100">
                <a:solidFill>
                  <a:srgbClr val="000000"/>
                </a:solidFill>
              </a:rPr>
              <a:t>Where do the most damaging tornadoes occur?</a:t>
            </a:r>
            <a:endParaRPr sz="1100">
              <a:solidFill>
                <a:srgbClr val="000000"/>
              </a:solidFill>
            </a:endParaRPr>
          </a:p>
          <a:p>
            <a:pPr indent="-298450" lvl="0" marL="457200" rtl="0" algn="l">
              <a:spcBef>
                <a:spcPts val="1000"/>
              </a:spcBef>
              <a:spcAft>
                <a:spcPts val="0"/>
              </a:spcAft>
              <a:buSzPts val="1100"/>
              <a:buChar char="●"/>
            </a:pPr>
            <a:r>
              <a:rPr lang="en" sz="1100">
                <a:solidFill>
                  <a:srgbClr val="000000"/>
                </a:solidFill>
              </a:rPr>
              <a:t>How do impact metrics (EF rating, width, fatalities, etc.) vary across the U.S.?</a:t>
            </a:r>
            <a:endParaRPr sz="1100">
              <a:solidFill>
                <a:srgbClr val="000000"/>
              </a:solidFill>
            </a:endParaRPr>
          </a:p>
          <a:p>
            <a:pPr indent="-298450" lvl="0" marL="457200" rtl="0" algn="l">
              <a:spcBef>
                <a:spcPts val="1000"/>
              </a:spcBef>
              <a:spcAft>
                <a:spcPts val="0"/>
              </a:spcAft>
              <a:buSzPts val="1100"/>
              <a:buChar char="●"/>
            </a:pPr>
            <a:r>
              <a:rPr lang="en" sz="1100">
                <a:solidFill>
                  <a:srgbClr val="000000"/>
                </a:solidFill>
              </a:rPr>
              <a:t>Can we detect environmental patterns linked to tornado severity?</a:t>
            </a:r>
            <a:endParaRPr sz="1100"/>
          </a:p>
        </p:txBody>
      </p:sp>
      <p:sp>
        <p:nvSpPr>
          <p:cNvPr id="96" name="Google Shape;96;p14"/>
          <p:cNvSpPr txBox="1"/>
          <p:nvPr/>
        </p:nvSpPr>
        <p:spPr>
          <a:xfrm>
            <a:off x="729450" y="1896775"/>
            <a:ext cx="37743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ato"/>
                <a:ea typeface="Lato"/>
                <a:cs typeface="Lato"/>
                <a:sym typeface="Lato"/>
              </a:rPr>
              <a:t>General Goals</a:t>
            </a:r>
            <a:endParaRPr>
              <a:solidFill>
                <a:schemeClr val="accent1"/>
              </a:solidFill>
              <a:latin typeface="Lato"/>
              <a:ea typeface="Lato"/>
              <a:cs typeface="Lato"/>
              <a:sym typeface="Lato"/>
            </a:endParaRPr>
          </a:p>
        </p:txBody>
      </p:sp>
      <p:sp>
        <p:nvSpPr>
          <p:cNvPr id="97" name="Google Shape;97;p14"/>
          <p:cNvSpPr txBox="1"/>
          <p:nvPr/>
        </p:nvSpPr>
        <p:spPr>
          <a:xfrm>
            <a:off x="4817150" y="1896775"/>
            <a:ext cx="37743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ato"/>
                <a:ea typeface="Lato"/>
                <a:cs typeface="Lato"/>
                <a:sym typeface="Lato"/>
              </a:rPr>
              <a:t>Scientific Goals</a:t>
            </a:r>
            <a:endParaRPr>
              <a:solidFill>
                <a:schemeClr val="accent1"/>
              </a:solidFill>
              <a:latin typeface="Lato"/>
              <a:ea typeface="Lato"/>
              <a:cs typeface="Lato"/>
              <a:sym typeface="Lato"/>
            </a:endParaRPr>
          </a:p>
        </p:txBody>
      </p:sp>
      <p:cxnSp>
        <p:nvCxnSpPr>
          <p:cNvPr id="98" name="Google Shape;98;p14"/>
          <p:cNvCxnSpPr/>
          <p:nvPr/>
        </p:nvCxnSpPr>
        <p:spPr>
          <a:xfrm>
            <a:off x="4479175" y="2281525"/>
            <a:ext cx="0" cy="2059800"/>
          </a:xfrm>
          <a:prstGeom prst="straightConnector1">
            <a:avLst/>
          </a:prstGeom>
          <a:noFill/>
          <a:ln cap="flat" cmpd="sng" w="19050">
            <a:solidFill>
              <a:schemeClr val="dk2"/>
            </a:solidFill>
            <a:prstDash val="solid"/>
            <a:round/>
            <a:headEnd len="med" w="med" type="none"/>
            <a:tailEnd len="med" w="med" type="none"/>
          </a:ln>
        </p:spPr>
      </p:cxnSp>
      <p:cxnSp>
        <p:nvCxnSpPr>
          <p:cNvPr id="99" name="Google Shape;99;p14"/>
          <p:cNvCxnSpPr/>
          <p:nvPr/>
        </p:nvCxnSpPr>
        <p:spPr>
          <a:xfrm>
            <a:off x="4579500" y="2280775"/>
            <a:ext cx="0" cy="2059800"/>
          </a:xfrm>
          <a:prstGeom prst="straightConnector1">
            <a:avLst/>
          </a:prstGeom>
          <a:noFill/>
          <a:ln cap="flat" cmpd="sng" w="19050">
            <a:solidFill>
              <a:schemeClr val="dk2"/>
            </a:solidFill>
            <a:prstDash val="solid"/>
            <a:round/>
            <a:headEnd len="med" w="med" type="none"/>
            <a:tailEnd len="med" w="med" type="none"/>
          </a:ln>
        </p:spPr>
      </p:cxnSp>
      <p:sp>
        <p:nvSpPr>
          <p:cNvPr id="100" name="Google Shape;100;p14"/>
          <p:cNvSpPr txBox="1"/>
          <p:nvPr>
            <p:ph idx="1" type="body"/>
          </p:nvPr>
        </p:nvSpPr>
        <p:spPr>
          <a:xfrm>
            <a:off x="729450" y="2296975"/>
            <a:ext cx="7265100" cy="1423800"/>
          </a:xfrm>
          <a:prstGeom prst="rect">
            <a:avLst/>
          </a:prstGeom>
          <a:ln>
            <a:noFill/>
          </a:ln>
        </p:spPr>
        <p:txBody>
          <a:bodyPr anchorCtr="0" anchor="ctr" bIns="91425" lIns="91425" spcFirstLastPara="1" rIns="91425" wrap="square" tIns="91425">
            <a:noAutofit/>
          </a:bodyPr>
          <a:lstStyle/>
          <a:p>
            <a:pPr indent="-299561" lvl="0" marL="457200" rtl="0" algn="l">
              <a:lnSpc>
                <a:spcPct val="115000"/>
              </a:lnSpc>
              <a:spcBef>
                <a:spcPts val="0"/>
              </a:spcBef>
              <a:spcAft>
                <a:spcPts val="0"/>
              </a:spcAft>
              <a:buSzPts val="1118"/>
              <a:buChar char="●"/>
            </a:pPr>
            <a:r>
              <a:rPr b="1" lang="en" sz="1117">
                <a:solidFill>
                  <a:srgbClr val="000000"/>
                </a:solidFill>
              </a:rPr>
              <a:t>Munshi:</a:t>
            </a:r>
            <a:r>
              <a:rPr lang="en" sz="1117">
                <a:solidFill>
                  <a:srgbClr val="000000"/>
                </a:solidFill>
              </a:rPr>
              <a:t> Investigated environmental influence on tornado severity using historical weather data (Open-Meteo)</a:t>
            </a:r>
            <a:endParaRPr sz="1117">
              <a:solidFill>
                <a:srgbClr val="000000"/>
              </a:solidFill>
            </a:endParaRPr>
          </a:p>
          <a:p>
            <a:pPr indent="-299561" lvl="0" marL="457200" rtl="0" algn="l">
              <a:lnSpc>
                <a:spcPct val="115000"/>
              </a:lnSpc>
              <a:spcBef>
                <a:spcPts val="0"/>
              </a:spcBef>
              <a:spcAft>
                <a:spcPts val="0"/>
              </a:spcAft>
              <a:buSzPts val="1118"/>
              <a:buChar char="●"/>
            </a:pPr>
            <a:r>
              <a:rPr b="1" lang="en" sz="1117">
                <a:solidFill>
                  <a:srgbClr val="000000"/>
                </a:solidFill>
              </a:rPr>
              <a:t>Sam:</a:t>
            </a:r>
            <a:r>
              <a:rPr lang="en" sz="1117">
                <a:solidFill>
                  <a:srgbClr val="000000"/>
                </a:solidFill>
              </a:rPr>
              <a:t> Explored how tornado frequency and meteorological patterns evolved over time using NOAA station data</a:t>
            </a:r>
            <a:endParaRPr sz="1117">
              <a:solidFill>
                <a:srgbClr val="000000"/>
              </a:solidFill>
            </a:endParaRPr>
          </a:p>
          <a:p>
            <a:pPr indent="-299561" lvl="0" marL="457200" rtl="0" algn="l">
              <a:lnSpc>
                <a:spcPct val="115000"/>
              </a:lnSpc>
              <a:spcBef>
                <a:spcPts val="0"/>
              </a:spcBef>
              <a:spcAft>
                <a:spcPts val="0"/>
              </a:spcAft>
              <a:buSzPts val="1118"/>
              <a:buChar char="●"/>
            </a:pPr>
            <a:r>
              <a:rPr b="1" lang="en" sz="1117">
                <a:solidFill>
                  <a:srgbClr val="000000"/>
                </a:solidFill>
              </a:rPr>
              <a:t>Matthew:</a:t>
            </a:r>
            <a:r>
              <a:rPr lang="en" sz="1117">
                <a:solidFill>
                  <a:srgbClr val="000000"/>
                </a:solidFill>
              </a:rPr>
              <a:t> Analyzed tornado damage in relation to population density using U.S. Census and geoJSON boundary data</a:t>
            </a:r>
            <a:endParaRPr sz="1117">
              <a:solidFill>
                <a:srgbClr val="000000"/>
              </a:solidFill>
            </a:endParaRPr>
          </a:p>
        </p:txBody>
      </p:sp>
      <p:sp>
        <p:nvSpPr>
          <p:cNvPr id="101" name="Google Shape;101;p14"/>
          <p:cNvSpPr txBox="1"/>
          <p:nvPr/>
        </p:nvSpPr>
        <p:spPr>
          <a:xfrm>
            <a:off x="729450" y="1896775"/>
            <a:ext cx="37743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a:solidFill>
                  <a:schemeClr val="accent1"/>
                </a:solidFill>
                <a:latin typeface="Lato"/>
                <a:ea typeface="Lato"/>
                <a:cs typeface="Lato"/>
                <a:sym typeface="Lato"/>
              </a:rPr>
              <a:t>Team Member Focus</a:t>
            </a:r>
            <a:endParaRPr>
              <a:solidFill>
                <a:schemeClr val="accen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94"/>
                                        </p:tgtEl>
                                      </p:cBhvr>
                                    </p:animEffect>
                                    <p:set>
                                      <p:cBhvr>
                                        <p:cTn dur="1" fill="hold">
                                          <p:stCondLst>
                                            <p:cond delay="1000"/>
                                          </p:stCondLst>
                                        </p:cTn>
                                        <p:tgtEl>
                                          <p:spTgt spid="9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5"/>
                                        </p:tgtEl>
                                      </p:cBhvr>
                                    </p:animEffect>
                                    <p:set>
                                      <p:cBhvr>
                                        <p:cTn dur="1" fill="hold">
                                          <p:stCondLst>
                                            <p:cond delay="1000"/>
                                          </p:stCondLst>
                                        </p:cTn>
                                        <p:tgtEl>
                                          <p:spTgt spid="9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6"/>
                                        </p:tgtEl>
                                      </p:cBhvr>
                                    </p:animEffect>
                                    <p:set>
                                      <p:cBhvr>
                                        <p:cTn dur="1" fill="hold">
                                          <p:stCondLst>
                                            <p:cond delay="1000"/>
                                          </p:stCondLst>
                                        </p:cTn>
                                        <p:tgtEl>
                                          <p:spTgt spid="9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7"/>
                                        </p:tgtEl>
                                      </p:cBhvr>
                                    </p:animEffect>
                                    <p:set>
                                      <p:cBhvr>
                                        <p:cTn dur="1" fill="hold">
                                          <p:stCondLst>
                                            <p:cond delay="1000"/>
                                          </p:stCondLst>
                                        </p:cTn>
                                        <p:tgtEl>
                                          <p:spTgt spid="9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8"/>
                                        </p:tgtEl>
                                      </p:cBhvr>
                                    </p:animEffect>
                                    <p:set>
                                      <p:cBhvr>
                                        <p:cTn dur="1" fill="hold">
                                          <p:stCondLst>
                                            <p:cond delay="1000"/>
                                          </p:stCondLst>
                                        </p:cTn>
                                        <p:tgtEl>
                                          <p:spTgt spid="9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99"/>
                                        </p:tgtEl>
                                      </p:cBhvr>
                                    </p:animEffect>
                                    <p:set>
                                      <p:cBhvr>
                                        <p:cTn dur="1" fill="hold">
                                          <p:stCondLst>
                                            <p:cond delay="1000"/>
                                          </p:stCondLst>
                                        </p:cTn>
                                        <p:tgtEl>
                                          <p:spTgt spid="99"/>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type="title"/>
          </p:nvPr>
        </p:nvSpPr>
        <p:spPr>
          <a:xfrm>
            <a:off x="721225" y="604375"/>
            <a:ext cx="56682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Matthew’s solution slide(s)</a:t>
            </a:r>
            <a:endParaRPr/>
          </a:p>
        </p:txBody>
      </p:sp>
      <p:sp>
        <p:nvSpPr>
          <p:cNvPr id="285" name="Google Shape;285;p32"/>
          <p:cNvSpPr txBox="1"/>
          <p:nvPr>
            <p:ph idx="1" type="body"/>
          </p:nvPr>
        </p:nvSpPr>
        <p:spPr>
          <a:xfrm>
            <a:off x="721225" y="1460425"/>
            <a:ext cx="3300900" cy="2918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Main Feature - An interactive choropleth map featuring geo-referenced stacked charts indicating the number of fatalities and injuries caused by tornados.</a:t>
            </a:r>
            <a:endParaRPr/>
          </a:p>
          <a:p>
            <a:pPr indent="0" lvl="0" marL="0" rtl="0" algn="l">
              <a:spcBef>
                <a:spcPts val="1200"/>
              </a:spcBef>
              <a:spcAft>
                <a:spcPts val="0"/>
              </a:spcAft>
              <a:buNone/>
            </a:pPr>
            <a:r>
              <a:rPr lang="en"/>
              <a:t>By geo-referencing the injuries and fatalities with the starting location of the tornado and overlaying the information, this visualization is designed to answer questions such as:</a:t>
            </a:r>
            <a:endParaRPr/>
          </a:p>
          <a:p>
            <a:pPr indent="0" lvl="0" marL="0" rtl="0" algn="l">
              <a:spcBef>
                <a:spcPts val="1200"/>
              </a:spcBef>
              <a:spcAft>
                <a:spcPts val="0"/>
              </a:spcAft>
              <a:buNone/>
            </a:pPr>
            <a:r>
              <a:rPr lang="en"/>
              <a:t>“Where did the most deadly tornadoes occur?”</a:t>
            </a:r>
            <a:endParaRPr/>
          </a:p>
          <a:p>
            <a:pPr indent="0" lvl="0" marL="0" rtl="0" algn="l">
              <a:spcBef>
                <a:spcPts val="1200"/>
              </a:spcBef>
              <a:spcAft>
                <a:spcPts val="0"/>
              </a:spcAft>
              <a:buNone/>
            </a:pPr>
            <a:r>
              <a:rPr lang="en"/>
              <a:t>“Which areas are most prone to tornadoes?” and</a:t>
            </a:r>
            <a:endParaRPr/>
          </a:p>
          <a:p>
            <a:pPr indent="0" lvl="0" marL="0" rtl="0" algn="l">
              <a:spcBef>
                <a:spcPts val="1200"/>
              </a:spcBef>
              <a:spcAft>
                <a:spcPts val="1200"/>
              </a:spcAft>
              <a:buNone/>
            </a:pPr>
            <a:r>
              <a:rPr lang="en"/>
              <a:t>“How are the injuries and fatalities caused by a tornado related to the population size of the affected area?”</a:t>
            </a:r>
            <a:endParaRPr/>
          </a:p>
        </p:txBody>
      </p:sp>
      <p:pic>
        <p:nvPicPr>
          <p:cNvPr id="286" name="Google Shape;286;p32"/>
          <p:cNvPicPr preferRelativeResize="0"/>
          <p:nvPr/>
        </p:nvPicPr>
        <p:blipFill>
          <a:blip r:embed="rId3">
            <a:alphaModFix/>
          </a:blip>
          <a:stretch>
            <a:fillRect/>
          </a:stretch>
        </p:blipFill>
        <p:spPr>
          <a:xfrm>
            <a:off x="4367075" y="1395125"/>
            <a:ext cx="4585475" cy="3049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3"/>
          <p:cNvSpPr txBox="1"/>
          <p:nvPr>
            <p:ph type="title"/>
          </p:nvPr>
        </p:nvSpPr>
        <p:spPr>
          <a:xfrm>
            <a:off x="721225" y="604375"/>
            <a:ext cx="56682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Matthew’s solution slide(s)</a:t>
            </a:r>
            <a:endParaRPr/>
          </a:p>
        </p:txBody>
      </p:sp>
      <p:sp>
        <p:nvSpPr>
          <p:cNvPr id="292" name="Google Shape;292;p33"/>
          <p:cNvSpPr txBox="1"/>
          <p:nvPr>
            <p:ph idx="1" type="body"/>
          </p:nvPr>
        </p:nvSpPr>
        <p:spPr>
          <a:xfrm>
            <a:off x="721225" y="1460425"/>
            <a:ext cx="3300900" cy="291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Utah</a:t>
            </a:r>
            <a:endParaRPr/>
          </a:p>
        </p:txBody>
      </p:sp>
      <p:grpSp>
        <p:nvGrpSpPr>
          <p:cNvPr id="293" name="Google Shape;293;p33"/>
          <p:cNvGrpSpPr/>
          <p:nvPr/>
        </p:nvGrpSpPr>
        <p:grpSpPr>
          <a:xfrm>
            <a:off x="831429" y="1903246"/>
            <a:ext cx="2307190" cy="2476062"/>
            <a:chOff x="5247124" y="1639363"/>
            <a:chExt cx="2417425" cy="2560825"/>
          </a:xfrm>
        </p:grpSpPr>
        <p:pic>
          <p:nvPicPr>
            <p:cNvPr id="294" name="Google Shape;294;p33"/>
            <p:cNvPicPr preferRelativeResize="0"/>
            <p:nvPr/>
          </p:nvPicPr>
          <p:blipFill>
            <a:blip r:embed="rId3">
              <a:alphaModFix/>
            </a:blip>
            <a:stretch>
              <a:fillRect/>
            </a:stretch>
          </p:blipFill>
          <p:spPr>
            <a:xfrm>
              <a:off x="5247124" y="1639363"/>
              <a:ext cx="2417425" cy="2560825"/>
            </a:xfrm>
            <a:prstGeom prst="rect">
              <a:avLst/>
            </a:prstGeom>
            <a:noFill/>
            <a:ln>
              <a:noFill/>
            </a:ln>
          </p:spPr>
        </p:pic>
        <p:cxnSp>
          <p:nvCxnSpPr>
            <p:cNvPr id="295" name="Google Shape;295;p33"/>
            <p:cNvCxnSpPr/>
            <p:nvPr/>
          </p:nvCxnSpPr>
          <p:spPr>
            <a:xfrm flipH="1">
              <a:off x="5358475" y="1683325"/>
              <a:ext cx="178800" cy="24204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33"/>
            <p:cNvCxnSpPr/>
            <p:nvPr/>
          </p:nvCxnSpPr>
          <p:spPr>
            <a:xfrm>
              <a:off x="7370425" y="2103400"/>
              <a:ext cx="243900" cy="19818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33"/>
            <p:cNvCxnSpPr/>
            <p:nvPr/>
          </p:nvCxnSpPr>
          <p:spPr>
            <a:xfrm flipH="1" rot="10800000">
              <a:off x="5358500" y="4085125"/>
              <a:ext cx="2256000" cy="1410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33"/>
            <p:cNvCxnSpPr/>
            <p:nvPr/>
          </p:nvCxnSpPr>
          <p:spPr>
            <a:xfrm>
              <a:off x="5536500" y="1685600"/>
              <a:ext cx="1073400" cy="6900"/>
            </a:xfrm>
            <a:prstGeom prst="straightConnector1">
              <a:avLst/>
            </a:prstGeom>
            <a:noFill/>
            <a:ln cap="flat" cmpd="sng" w="9525">
              <a:solidFill>
                <a:schemeClr val="dk2"/>
              </a:solidFill>
              <a:prstDash val="solid"/>
              <a:round/>
              <a:headEnd len="med" w="med" type="none"/>
              <a:tailEnd len="med" w="med" type="none"/>
            </a:ln>
          </p:spPr>
        </p:cxnSp>
        <p:cxnSp>
          <p:nvCxnSpPr>
            <p:cNvPr id="299" name="Google Shape;299;p33"/>
            <p:cNvCxnSpPr/>
            <p:nvPr/>
          </p:nvCxnSpPr>
          <p:spPr>
            <a:xfrm>
              <a:off x="6623750" y="2095925"/>
              <a:ext cx="746700" cy="7500"/>
            </a:xfrm>
            <a:prstGeom prst="straightConnector1">
              <a:avLst/>
            </a:prstGeom>
            <a:noFill/>
            <a:ln cap="flat" cmpd="sng" w="9525">
              <a:solidFill>
                <a:schemeClr val="dk2"/>
              </a:solidFill>
              <a:prstDash val="solid"/>
              <a:round/>
              <a:headEnd len="med" w="med" type="none"/>
              <a:tailEnd len="med" w="med" type="none"/>
            </a:ln>
          </p:spPr>
        </p:cxnSp>
        <p:cxnSp>
          <p:nvCxnSpPr>
            <p:cNvPr id="300" name="Google Shape;300;p33"/>
            <p:cNvCxnSpPr/>
            <p:nvPr/>
          </p:nvCxnSpPr>
          <p:spPr>
            <a:xfrm rot="10800000">
              <a:off x="6609725" y="1698025"/>
              <a:ext cx="18600" cy="393300"/>
            </a:xfrm>
            <a:prstGeom prst="straightConnector1">
              <a:avLst/>
            </a:prstGeom>
            <a:noFill/>
            <a:ln cap="flat" cmpd="sng" w="9525">
              <a:solidFill>
                <a:schemeClr val="dk2"/>
              </a:solidFill>
              <a:prstDash val="solid"/>
              <a:round/>
              <a:headEnd len="med" w="med" type="none"/>
              <a:tailEnd len="med" w="med" type="none"/>
            </a:ln>
          </p:spPr>
        </p:cxnSp>
      </p:grpSp>
      <p:sp>
        <p:nvSpPr>
          <p:cNvPr id="301" name="Google Shape;301;p33"/>
          <p:cNvSpPr txBox="1"/>
          <p:nvPr>
            <p:ph idx="1" type="body"/>
          </p:nvPr>
        </p:nvSpPr>
        <p:spPr>
          <a:xfrm>
            <a:off x="5195450" y="1460425"/>
            <a:ext cx="3300900" cy="2918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Oklahoma</a:t>
            </a:r>
            <a:endParaRPr/>
          </a:p>
        </p:txBody>
      </p:sp>
      <p:grpSp>
        <p:nvGrpSpPr>
          <p:cNvPr id="302" name="Google Shape;302;p33"/>
          <p:cNvGrpSpPr/>
          <p:nvPr/>
        </p:nvGrpSpPr>
        <p:grpSpPr>
          <a:xfrm>
            <a:off x="5232075" y="1903173"/>
            <a:ext cx="3300901" cy="2391089"/>
            <a:chOff x="5195450" y="2441586"/>
            <a:chExt cx="3300901" cy="2391089"/>
          </a:xfrm>
        </p:grpSpPr>
        <p:pic>
          <p:nvPicPr>
            <p:cNvPr id="303" name="Google Shape;303;p33"/>
            <p:cNvPicPr preferRelativeResize="0"/>
            <p:nvPr/>
          </p:nvPicPr>
          <p:blipFill>
            <a:blip r:embed="rId4">
              <a:alphaModFix/>
            </a:blip>
            <a:stretch>
              <a:fillRect/>
            </a:stretch>
          </p:blipFill>
          <p:spPr>
            <a:xfrm>
              <a:off x="5195450" y="2441586"/>
              <a:ext cx="3300901" cy="2391089"/>
            </a:xfrm>
            <a:prstGeom prst="rect">
              <a:avLst/>
            </a:prstGeom>
            <a:noFill/>
            <a:ln>
              <a:noFill/>
            </a:ln>
          </p:spPr>
        </p:pic>
        <p:grpSp>
          <p:nvGrpSpPr>
            <p:cNvPr id="304" name="Google Shape;304;p33"/>
            <p:cNvGrpSpPr/>
            <p:nvPr/>
          </p:nvGrpSpPr>
          <p:grpSpPr>
            <a:xfrm>
              <a:off x="5195450" y="3438150"/>
              <a:ext cx="2017200" cy="1197075"/>
              <a:chOff x="5195450" y="3438150"/>
              <a:chExt cx="2017200" cy="1197075"/>
            </a:xfrm>
          </p:grpSpPr>
          <p:cxnSp>
            <p:nvCxnSpPr>
              <p:cNvPr id="305" name="Google Shape;305;p33"/>
              <p:cNvCxnSpPr/>
              <p:nvPr/>
            </p:nvCxnSpPr>
            <p:spPr>
              <a:xfrm>
                <a:off x="5195450" y="3587875"/>
                <a:ext cx="353700" cy="1200"/>
              </a:xfrm>
              <a:prstGeom prst="straightConnector1">
                <a:avLst/>
              </a:prstGeom>
              <a:noFill/>
              <a:ln cap="flat" cmpd="sng" w="9525">
                <a:solidFill>
                  <a:schemeClr val="dk2"/>
                </a:solidFill>
                <a:prstDash val="solid"/>
                <a:round/>
                <a:headEnd len="med" w="med" type="none"/>
                <a:tailEnd len="med" w="med" type="none"/>
              </a:ln>
            </p:spPr>
          </p:cxnSp>
          <p:cxnSp>
            <p:nvCxnSpPr>
              <p:cNvPr id="306" name="Google Shape;306;p33"/>
              <p:cNvCxnSpPr/>
              <p:nvPr/>
            </p:nvCxnSpPr>
            <p:spPr>
              <a:xfrm flipH="1">
                <a:off x="5458650" y="3587875"/>
                <a:ext cx="90900" cy="708300"/>
              </a:xfrm>
              <a:prstGeom prst="straightConnector1">
                <a:avLst/>
              </a:prstGeom>
              <a:noFill/>
              <a:ln cap="flat" cmpd="sng" w="9525">
                <a:solidFill>
                  <a:schemeClr val="dk2"/>
                </a:solidFill>
                <a:prstDash val="solid"/>
                <a:round/>
                <a:headEnd len="med" w="med" type="none"/>
                <a:tailEnd len="med" w="med" type="none"/>
              </a:ln>
            </p:spPr>
          </p:cxnSp>
          <p:cxnSp>
            <p:nvCxnSpPr>
              <p:cNvPr id="307" name="Google Shape;307;p33"/>
              <p:cNvCxnSpPr/>
              <p:nvPr/>
            </p:nvCxnSpPr>
            <p:spPr>
              <a:xfrm>
                <a:off x="5195450" y="3438175"/>
                <a:ext cx="1926300" cy="6300"/>
              </a:xfrm>
              <a:prstGeom prst="straightConnector1">
                <a:avLst/>
              </a:prstGeom>
              <a:noFill/>
              <a:ln cap="flat" cmpd="sng" w="9525">
                <a:solidFill>
                  <a:schemeClr val="dk2"/>
                </a:solidFill>
                <a:prstDash val="solid"/>
                <a:round/>
                <a:headEnd len="med" w="med" type="none"/>
                <a:tailEnd len="med" w="med" type="none"/>
              </a:ln>
            </p:spPr>
          </p:cxnSp>
          <p:cxnSp>
            <p:nvCxnSpPr>
              <p:cNvPr id="308" name="Google Shape;308;p33"/>
              <p:cNvCxnSpPr/>
              <p:nvPr/>
            </p:nvCxnSpPr>
            <p:spPr>
              <a:xfrm rot="10800000">
                <a:off x="7198175" y="3962925"/>
                <a:ext cx="12300" cy="672300"/>
              </a:xfrm>
              <a:prstGeom prst="straightConnector1">
                <a:avLst/>
              </a:prstGeom>
              <a:noFill/>
              <a:ln cap="flat" cmpd="sng" w="9525">
                <a:solidFill>
                  <a:schemeClr val="dk2"/>
                </a:solidFill>
                <a:prstDash val="solid"/>
                <a:round/>
                <a:headEnd len="med" w="med" type="none"/>
                <a:tailEnd len="med" w="med" type="none"/>
              </a:ln>
            </p:spPr>
          </p:cxnSp>
          <p:cxnSp>
            <p:nvCxnSpPr>
              <p:cNvPr id="309" name="Google Shape;309;p33"/>
              <p:cNvCxnSpPr/>
              <p:nvPr/>
            </p:nvCxnSpPr>
            <p:spPr>
              <a:xfrm rot="10800000">
                <a:off x="7121750" y="3438150"/>
                <a:ext cx="13200" cy="239700"/>
              </a:xfrm>
              <a:prstGeom prst="straightConnector1">
                <a:avLst/>
              </a:prstGeom>
              <a:noFill/>
              <a:ln cap="flat" cmpd="sng" w="9525">
                <a:solidFill>
                  <a:schemeClr val="dk2"/>
                </a:solidFill>
                <a:prstDash val="solid"/>
                <a:round/>
                <a:headEnd len="med" w="med" type="none"/>
                <a:tailEnd len="med" w="med" type="none"/>
              </a:ln>
            </p:spPr>
          </p:cxnSp>
          <p:cxnSp>
            <p:nvCxnSpPr>
              <p:cNvPr id="310" name="Google Shape;310;p33"/>
              <p:cNvCxnSpPr/>
              <p:nvPr/>
            </p:nvCxnSpPr>
            <p:spPr>
              <a:xfrm rot="10800000">
                <a:off x="7137375" y="3665650"/>
                <a:ext cx="58500" cy="302100"/>
              </a:xfrm>
              <a:prstGeom prst="straightConnector1">
                <a:avLst/>
              </a:prstGeom>
              <a:noFill/>
              <a:ln cap="flat" cmpd="sng" w="9525">
                <a:solidFill>
                  <a:schemeClr val="dk2"/>
                </a:solidFill>
                <a:prstDash val="solid"/>
                <a:round/>
                <a:headEnd len="med" w="med" type="none"/>
                <a:tailEnd len="med" w="med" type="none"/>
              </a:ln>
            </p:spPr>
          </p:cxnSp>
          <p:cxnSp>
            <p:nvCxnSpPr>
              <p:cNvPr id="311" name="Google Shape;311;p33"/>
              <p:cNvCxnSpPr/>
              <p:nvPr/>
            </p:nvCxnSpPr>
            <p:spPr>
              <a:xfrm rot="10800000">
                <a:off x="5458550" y="4286925"/>
                <a:ext cx="1754100" cy="348300"/>
              </a:xfrm>
              <a:prstGeom prst="straightConnector1">
                <a:avLst/>
              </a:prstGeom>
              <a:noFill/>
              <a:ln cap="flat" cmpd="sng" w="9525">
                <a:solidFill>
                  <a:schemeClr val="dk2"/>
                </a:solidFill>
                <a:prstDash val="solid"/>
                <a:round/>
                <a:headEnd len="med" w="med" type="none"/>
                <a:tailEnd len="med" w="med" type="none"/>
              </a:ln>
            </p:spPr>
          </p:cxn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4"/>
          <p:cNvSpPr txBox="1"/>
          <p:nvPr>
            <p:ph type="title"/>
          </p:nvPr>
        </p:nvSpPr>
        <p:spPr>
          <a:xfrm>
            <a:off x="264725" y="349175"/>
            <a:ext cx="7688400" cy="75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Challenges &amp; Technical Hurdles</a:t>
            </a:r>
            <a:endParaRPr/>
          </a:p>
        </p:txBody>
      </p:sp>
      <p:sp>
        <p:nvSpPr>
          <p:cNvPr id="317" name="Google Shape;317;p34"/>
          <p:cNvSpPr txBox="1"/>
          <p:nvPr>
            <p:ph idx="4294967295" type="body"/>
          </p:nvPr>
        </p:nvSpPr>
        <p:spPr>
          <a:xfrm>
            <a:off x="416250" y="1460425"/>
            <a:ext cx="7908600" cy="308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chemeClr val="lt1"/>
                </a:solidFill>
              </a:rPr>
              <a:t>Technical Challenges</a:t>
            </a:r>
            <a:r>
              <a:rPr b="1" lang="en" sz="1500">
                <a:solidFill>
                  <a:schemeClr val="lt1"/>
                </a:solidFill>
              </a:rPr>
              <a:t>:</a:t>
            </a:r>
            <a:r>
              <a:rPr lang="en" sz="1500">
                <a:solidFill>
                  <a:schemeClr val="lt1"/>
                </a:solidFill>
              </a:rPr>
              <a:t> </a:t>
            </a:r>
            <a:endParaRPr sz="1500">
              <a:solidFill>
                <a:schemeClr val="lt1"/>
              </a:solidFill>
            </a:endParaRPr>
          </a:p>
          <a:p>
            <a:pPr indent="-311150" lvl="0" marL="457200" rtl="0" algn="l">
              <a:spcBef>
                <a:spcPts val="1200"/>
              </a:spcBef>
              <a:spcAft>
                <a:spcPts val="0"/>
              </a:spcAft>
              <a:buClr>
                <a:schemeClr val="lt1"/>
              </a:buClr>
              <a:buSzPts val="1300"/>
              <a:buChar char="●"/>
            </a:pPr>
            <a:r>
              <a:rPr b="1" lang="en" u="sng">
                <a:solidFill>
                  <a:schemeClr val="lt1"/>
                </a:solidFill>
              </a:rPr>
              <a:t>API Rate Limits:</a:t>
            </a:r>
            <a:r>
              <a:rPr lang="en">
                <a:solidFill>
                  <a:schemeClr val="lt1"/>
                </a:solidFill>
              </a:rPr>
              <a:t> Open-Meteo had usage restrictions, requiring a prefetching and caching system to avoid repeated requests.</a:t>
            </a:r>
            <a:endParaRPr>
              <a:solidFill>
                <a:schemeClr val="lt1"/>
              </a:solidFill>
            </a:endParaRPr>
          </a:p>
          <a:p>
            <a:pPr indent="-311150" lvl="0" marL="457200" rtl="0" algn="l">
              <a:spcBef>
                <a:spcPts val="0"/>
              </a:spcBef>
              <a:spcAft>
                <a:spcPts val="0"/>
              </a:spcAft>
              <a:buClr>
                <a:schemeClr val="lt1"/>
              </a:buClr>
              <a:buSzPts val="1300"/>
              <a:buChar char="●"/>
            </a:pPr>
            <a:r>
              <a:rPr b="1" lang="en" u="sng">
                <a:solidFill>
                  <a:schemeClr val="lt1"/>
                </a:solidFill>
              </a:rPr>
              <a:t>Data Integration Complexity:</a:t>
            </a:r>
            <a:r>
              <a:rPr lang="en">
                <a:solidFill>
                  <a:schemeClr val="lt1"/>
                </a:solidFill>
              </a:rPr>
              <a:t> Merging NOAA tornado data with weather APIs by time and location needed custom handling for consistency.</a:t>
            </a:r>
            <a:endParaRPr>
              <a:solidFill>
                <a:schemeClr val="lt1"/>
              </a:solidFill>
            </a:endParaRPr>
          </a:p>
          <a:p>
            <a:pPr indent="-311150" lvl="0" marL="457200" rtl="0" algn="l">
              <a:spcBef>
                <a:spcPts val="0"/>
              </a:spcBef>
              <a:spcAft>
                <a:spcPts val="0"/>
              </a:spcAft>
              <a:buClr>
                <a:schemeClr val="lt1"/>
              </a:buClr>
              <a:buSzPts val="1300"/>
              <a:buChar char="●"/>
            </a:pPr>
            <a:r>
              <a:rPr b="1" lang="en" u="sng">
                <a:solidFill>
                  <a:schemeClr val="lt1"/>
                </a:solidFill>
              </a:rPr>
              <a:t>Map Overcrowding:</a:t>
            </a:r>
            <a:r>
              <a:rPr lang="en">
                <a:solidFill>
                  <a:schemeClr val="lt1"/>
                </a:solidFill>
              </a:rPr>
              <a:t> Visualizing hundreds of tornado paths with EF segments led to clutter—solved through Top-N filtering and toggles.</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Weather station datasets contained excessive and inconsistent variables, often missing values or covering different time periods—required careful selection and filtering</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No stacked bar support in PyDeck to visualize fatalities and injuries simultaneously</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Had to simplify county boundary geometry to reduce shapefile size and prevent lag</a:t>
            </a:r>
            <a:endParaRPr>
              <a:solidFill>
                <a:schemeClr val="lt1"/>
              </a:solidFill>
            </a:endParaRPr>
          </a:p>
        </p:txBody>
      </p:sp>
      <p:sp>
        <p:nvSpPr>
          <p:cNvPr id="318" name="Google Shape;318;p34"/>
          <p:cNvSpPr txBox="1"/>
          <p:nvPr>
            <p:ph idx="4294967295" type="body"/>
          </p:nvPr>
        </p:nvSpPr>
        <p:spPr>
          <a:xfrm>
            <a:off x="416250" y="1460425"/>
            <a:ext cx="7908600" cy="291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chemeClr val="lt1"/>
                </a:solidFill>
              </a:rPr>
              <a:t>Scientific Challenges</a:t>
            </a:r>
            <a:r>
              <a:rPr b="1" lang="en" sz="1500">
                <a:solidFill>
                  <a:schemeClr val="lt1"/>
                </a:solidFill>
              </a:rPr>
              <a:t>:</a:t>
            </a:r>
            <a:r>
              <a:rPr lang="en">
                <a:solidFill>
                  <a:schemeClr val="lt1"/>
                </a:solidFill>
              </a:rPr>
              <a:t> </a:t>
            </a:r>
            <a:endParaRPr>
              <a:solidFill>
                <a:schemeClr val="lt1"/>
              </a:solidFill>
            </a:endParaRPr>
          </a:p>
          <a:p>
            <a:pPr indent="-311150" lvl="0" marL="457200" rtl="0" algn="l">
              <a:spcBef>
                <a:spcPts val="1200"/>
              </a:spcBef>
              <a:spcAft>
                <a:spcPts val="0"/>
              </a:spcAft>
              <a:buClr>
                <a:schemeClr val="lt1"/>
              </a:buClr>
              <a:buSzPts val="1300"/>
              <a:buChar char="●"/>
            </a:pPr>
            <a:r>
              <a:rPr b="1" lang="en" u="sng">
                <a:solidFill>
                  <a:schemeClr val="lt1"/>
                </a:solidFill>
              </a:rPr>
              <a:t>Weak Correlations:</a:t>
            </a:r>
            <a:r>
              <a:rPr b="1" lang="en">
                <a:solidFill>
                  <a:schemeClr val="lt1"/>
                </a:solidFill>
              </a:rPr>
              <a:t> </a:t>
            </a:r>
            <a:r>
              <a:rPr lang="en">
                <a:solidFill>
                  <a:schemeClr val="lt1"/>
                </a:solidFill>
              </a:rPr>
              <a:t>Many initial hypotheses (e.g., wind gusts → fatalities) didn’t hold, requiring re-evaluation of scientific framing.</a:t>
            </a:r>
            <a:endParaRPr>
              <a:solidFill>
                <a:schemeClr val="lt1"/>
              </a:solidFill>
            </a:endParaRPr>
          </a:p>
          <a:p>
            <a:pPr indent="-311150" lvl="0" marL="457200" rtl="0" algn="l">
              <a:spcBef>
                <a:spcPts val="0"/>
              </a:spcBef>
              <a:spcAft>
                <a:spcPts val="0"/>
              </a:spcAft>
              <a:buClr>
                <a:schemeClr val="lt1"/>
              </a:buClr>
              <a:buSzPts val="1300"/>
              <a:buChar char="●"/>
            </a:pPr>
            <a:r>
              <a:rPr b="1" lang="en" u="sng">
                <a:solidFill>
                  <a:schemeClr val="lt1"/>
                </a:solidFill>
              </a:rPr>
              <a:t>Balancing Interactivity vs Clarity:</a:t>
            </a:r>
            <a:r>
              <a:rPr lang="en">
                <a:solidFill>
                  <a:schemeClr val="lt1"/>
                </a:solidFill>
              </a:rPr>
              <a:t> Too many toggles and layers made the interface overwhelming—had to prioritize usability.</a:t>
            </a:r>
            <a:endParaRPr>
              <a:solidFill>
                <a:schemeClr val="lt1"/>
              </a:solidFill>
            </a:endParaRPr>
          </a:p>
          <a:p>
            <a:pPr indent="-311150" lvl="0" marL="457200" rtl="0" algn="l">
              <a:spcBef>
                <a:spcPts val="0"/>
              </a:spcBef>
              <a:spcAft>
                <a:spcPts val="0"/>
              </a:spcAft>
              <a:buClr>
                <a:schemeClr val="lt1"/>
              </a:buClr>
              <a:buSzPts val="1300"/>
              <a:buChar char="●"/>
            </a:pPr>
            <a:r>
              <a:rPr b="1" lang="en" u="sng">
                <a:solidFill>
                  <a:schemeClr val="lt1"/>
                </a:solidFill>
              </a:rPr>
              <a:t>Validating Visual Insights:</a:t>
            </a:r>
            <a:r>
              <a:rPr lang="en">
                <a:solidFill>
                  <a:schemeClr val="lt1"/>
                </a:solidFill>
              </a:rPr>
              <a:t> Needed to back up pattern observations with statistical validation (e.g., correlation matrix)</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7"/>
                                        </p:tgtEl>
                                      </p:cBhvr>
                                    </p:animEffect>
                                    <p:set>
                                      <p:cBhvr>
                                        <p:cTn dur="1" fill="hold">
                                          <p:stCondLst>
                                            <p:cond delay="1000"/>
                                          </p:stCondLst>
                                        </p:cTn>
                                        <p:tgtEl>
                                          <p:spTgt spid="317"/>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5"/>
          <p:cNvSpPr txBox="1"/>
          <p:nvPr>
            <p:ph type="title"/>
          </p:nvPr>
        </p:nvSpPr>
        <p:spPr>
          <a:xfrm>
            <a:off x="721225" y="604375"/>
            <a:ext cx="5668200" cy="64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Changes to the initial plan</a:t>
            </a:r>
            <a:endParaRPr/>
          </a:p>
        </p:txBody>
      </p:sp>
      <p:sp>
        <p:nvSpPr>
          <p:cNvPr id="324" name="Google Shape;324;p35"/>
          <p:cNvSpPr txBox="1"/>
          <p:nvPr>
            <p:ph idx="1" type="body"/>
          </p:nvPr>
        </p:nvSpPr>
        <p:spPr>
          <a:xfrm>
            <a:off x="721225" y="1452575"/>
            <a:ext cx="7318800" cy="34518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hadn’t really defined our particular sections by the initial proposal, and as we worked on the project we gained a better understanding of what we each wanted to focus on.</a:t>
            </a:r>
            <a:endParaRPr/>
          </a:p>
          <a:p>
            <a:pPr indent="-311150" lvl="0" marL="457200" rtl="0" algn="l">
              <a:spcBef>
                <a:spcPts val="0"/>
              </a:spcBef>
              <a:spcAft>
                <a:spcPts val="0"/>
              </a:spcAft>
              <a:buSzPts val="1300"/>
              <a:buChar char="●"/>
            </a:pPr>
            <a:r>
              <a:rPr lang="en"/>
              <a:t>Sam’s section had to add more weather station data than he thought, since covering a larger area was necessary. He also added an additional plot for a different way to visualize.</a:t>
            </a:r>
            <a:endParaRPr/>
          </a:p>
          <a:p>
            <a:pPr indent="-311150" lvl="0" marL="457200" rtl="0" algn="l">
              <a:spcBef>
                <a:spcPts val="0"/>
              </a:spcBef>
              <a:spcAft>
                <a:spcPts val="0"/>
              </a:spcAft>
              <a:buSzPts val="1300"/>
              <a:buChar char="●"/>
            </a:pPr>
            <a:r>
              <a:rPr lang="en"/>
              <a:t>Matthew had originally intended to explore how financial damages related to the number of fatalities/injuries caused by a hurricane, but struggled to find an appropriate insurance dataset. He moved on to exploring the relationship between population and tornado damages before realizing that there may have been some relevant data stored in a separate NOAA dataset regarding financial damages.</a:t>
            </a:r>
            <a:endParaRPr/>
          </a:p>
          <a:p>
            <a:pPr indent="-311150" lvl="0" marL="457200" rtl="0" algn="l">
              <a:spcBef>
                <a:spcPts val="0"/>
              </a:spcBef>
              <a:spcAft>
                <a:spcPts val="0"/>
              </a:spcAft>
              <a:buSzPts val="1300"/>
              <a:buChar char="●"/>
            </a:pPr>
            <a:r>
              <a:rPr lang="en"/>
              <a:t>The project evolved from a simple visual comparison to a full data-driven exploration platform with scientific depth.</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36" title="thank_you.png"/>
          <p:cNvPicPr preferRelativeResize="0"/>
          <p:nvPr/>
        </p:nvPicPr>
        <p:blipFill>
          <a:blip r:embed="rId3">
            <a:alphaModFix/>
          </a:blip>
          <a:stretch>
            <a:fillRect/>
          </a:stretch>
        </p:blipFill>
        <p:spPr>
          <a:xfrm>
            <a:off x="751402" y="0"/>
            <a:ext cx="7829072"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727800" y="404125"/>
            <a:ext cx="7688400" cy="75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Description of the </a:t>
            </a:r>
            <a:r>
              <a:rPr lang="en"/>
              <a:t>Data Used</a:t>
            </a:r>
            <a:endParaRPr/>
          </a:p>
        </p:txBody>
      </p:sp>
      <p:sp>
        <p:nvSpPr>
          <p:cNvPr id="107" name="Google Shape;107;p15"/>
          <p:cNvSpPr txBox="1"/>
          <p:nvPr>
            <p:ph idx="4294967295" type="body"/>
          </p:nvPr>
        </p:nvSpPr>
        <p:spPr>
          <a:xfrm>
            <a:off x="727800" y="1605775"/>
            <a:ext cx="4179300" cy="2672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lt1"/>
                </a:solidFill>
              </a:rPr>
              <a:t>P</a:t>
            </a:r>
            <a:r>
              <a:rPr lang="en" sz="1500">
                <a:solidFill>
                  <a:schemeClr val="lt1"/>
                </a:solidFill>
              </a:rPr>
              <a:t>rimary Dataset</a:t>
            </a:r>
            <a:endParaRPr sz="1500">
              <a:solidFill>
                <a:schemeClr val="lt1"/>
              </a:solidFill>
            </a:endParaRPr>
          </a:p>
          <a:p>
            <a:pPr indent="-311150" lvl="0" marL="457200" rtl="0" algn="just">
              <a:spcBef>
                <a:spcPts val="1200"/>
              </a:spcBef>
              <a:spcAft>
                <a:spcPts val="0"/>
              </a:spcAft>
              <a:buClr>
                <a:schemeClr val="lt1"/>
              </a:buClr>
              <a:buSzPts val="1300"/>
              <a:buChar char="●"/>
            </a:pPr>
            <a:r>
              <a:rPr lang="en">
                <a:solidFill>
                  <a:schemeClr val="lt1"/>
                </a:solidFill>
              </a:rPr>
              <a:t>US Tornado Dataset (1950–2023)</a:t>
            </a:r>
            <a:endParaRPr>
              <a:solidFill>
                <a:schemeClr val="lt1"/>
              </a:solidFill>
            </a:endParaRPr>
          </a:p>
          <a:p>
            <a:pPr indent="-311150" lvl="0" marL="457200" rtl="0" algn="just">
              <a:spcBef>
                <a:spcPts val="1000"/>
              </a:spcBef>
              <a:spcAft>
                <a:spcPts val="0"/>
              </a:spcAft>
              <a:buClr>
                <a:schemeClr val="lt1"/>
              </a:buClr>
              <a:buSzPts val="1300"/>
              <a:buChar char="●"/>
            </a:pPr>
            <a:r>
              <a:rPr lang="en">
                <a:solidFill>
                  <a:schemeClr val="lt1"/>
                </a:solidFill>
              </a:rPr>
              <a:t>Source: [</a:t>
            </a:r>
            <a:r>
              <a:rPr lang="en" u="sng">
                <a:solidFill>
                  <a:schemeClr val="hlink"/>
                </a:solidFill>
                <a:hlinkClick r:id="rId3"/>
              </a:rPr>
              <a:t>NOAA SPC</a:t>
            </a:r>
            <a:r>
              <a:rPr lang="en">
                <a:solidFill>
                  <a:schemeClr val="lt1"/>
                </a:solidFill>
              </a:rPr>
              <a:t>]</a:t>
            </a:r>
            <a:endParaRPr>
              <a:solidFill>
                <a:schemeClr val="lt1"/>
              </a:solidFill>
            </a:endParaRPr>
          </a:p>
          <a:p>
            <a:pPr indent="-311150" lvl="0" marL="457200" rtl="0" algn="just">
              <a:spcBef>
                <a:spcPts val="1000"/>
              </a:spcBef>
              <a:spcAft>
                <a:spcPts val="1000"/>
              </a:spcAft>
              <a:buClr>
                <a:schemeClr val="lt1"/>
              </a:buClr>
              <a:buSzPts val="1300"/>
              <a:buChar char="●"/>
            </a:pPr>
            <a:r>
              <a:rPr lang="en">
                <a:solidFill>
                  <a:schemeClr val="lt1"/>
                </a:solidFill>
              </a:rPr>
              <a:t>Contains: Date, location, magnitude, EF rating, path length, width, injuries, fatalities, start and end locations of recorded tornadoes</a:t>
            </a:r>
            <a:endParaRPr>
              <a:solidFill>
                <a:schemeClr val="lt1"/>
              </a:solidFill>
            </a:endParaRPr>
          </a:p>
        </p:txBody>
      </p:sp>
      <p:pic>
        <p:nvPicPr>
          <p:cNvPr id="108" name="Google Shape;108;p15" title="Screenshot 2025-04-21 at 11.47.38 AM.png"/>
          <p:cNvPicPr preferRelativeResize="0"/>
          <p:nvPr/>
        </p:nvPicPr>
        <p:blipFill>
          <a:blip r:embed="rId4">
            <a:alphaModFix/>
          </a:blip>
          <a:stretch>
            <a:fillRect/>
          </a:stretch>
        </p:blipFill>
        <p:spPr>
          <a:xfrm>
            <a:off x="1706175" y="3606525"/>
            <a:ext cx="5975250" cy="1158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727800" y="404125"/>
            <a:ext cx="7688400" cy="75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Additional Dataset</a:t>
            </a:r>
            <a:endParaRPr/>
          </a:p>
        </p:txBody>
      </p:sp>
      <p:sp>
        <p:nvSpPr>
          <p:cNvPr id="114" name="Google Shape;114;p16"/>
          <p:cNvSpPr txBox="1"/>
          <p:nvPr>
            <p:ph idx="4294967295" type="body"/>
          </p:nvPr>
        </p:nvSpPr>
        <p:spPr>
          <a:xfrm>
            <a:off x="727800" y="1605775"/>
            <a:ext cx="4179300" cy="2672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lt1"/>
                </a:solidFill>
              </a:rPr>
              <a:t>Weather Data (Munshi’s Contribution)</a:t>
            </a:r>
            <a:endParaRPr sz="1500">
              <a:solidFill>
                <a:schemeClr val="lt1"/>
              </a:solidFill>
            </a:endParaRPr>
          </a:p>
          <a:p>
            <a:pPr indent="-311150" lvl="0" marL="457200" rtl="0" algn="just">
              <a:spcBef>
                <a:spcPts val="1200"/>
              </a:spcBef>
              <a:spcAft>
                <a:spcPts val="0"/>
              </a:spcAft>
              <a:buClr>
                <a:schemeClr val="lt1"/>
              </a:buClr>
              <a:buSzPts val="1300"/>
              <a:buChar char="●"/>
            </a:pPr>
            <a:r>
              <a:rPr lang="en">
                <a:solidFill>
                  <a:schemeClr val="lt1"/>
                </a:solidFill>
              </a:rPr>
              <a:t>Source: [</a:t>
            </a:r>
            <a:r>
              <a:rPr lang="en" u="sng">
                <a:solidFill>
                  <a:schemeClr val="hlink"/>
                </a:solidFill>
                <a:hlinkClick r:id="rId3"/>
              </a:rPr>
              <a:t>Open-Meteo API</a:t>
            </a:r>
            <a:r>
              <a:rPr lang="en">
                <a:solidFill>
                  <a:schemeClr val="lt1"/>
                </a:solidFill>
              </a:rPr>
              <a:t>]</a:t>
            </a:r>
            <a:endParaRPr>
              <a:solidFill>
                <a:schemeClr val="lt1"/>
              </a:solidFill>
            </a:endParaRPr>
          </a:p>
          <a:p>
            <a:pPr indent="-311150" lvl="0" marL="457200" rtl="0" algn="just">
              <a:spcBef>
                <a:spcPts val="1000"/>
              </a:spcBef>
              <a:spcAft>
                <a:spcPts val="0"/>
              </a:spcAft>
              <a:buClr>
                <a:schemeClr val="lt1"/>
              </a:buClr>
              <a:buSzPts val="1300"/>
              <a:buChar char="●"/>
            </a:pPr>
            <a:r>
              <a:rPr lang="en">
                <a:solidFill>
                  <a:schemeClr val="lt1"/>
                </a:solidFill>
              </a:rPr>
              <a:t>Used to fetch historical temperature, wind gust, precipitation, and humidity</a:t>
            </a:r>
            <a:endParaRPr>
              <a:solidFill>
                <a:schemeClr val="lt1"/>
              </a:solidFill>
            </a:endParaRPr>
          </a:p>
          <a:p>
            <a:pPr indent="-311150" lvl="0" marL="457200" rtl="0" algn="just">
              <a:spcBef>
                <a:spcPts val="1000"/>
              </a:spcBef>
              <a:spcAft>
                <a:spcPts val="1000"/>
              </a:spcAft>
              <a:buClr>
                <a:schemeClr val="lt1"/>
              </a:buClr>
              <a:buSzPts val="1300"/>
              <a:buChar char="●"/>
            </a:pPr>
            <a:r>
              <a:rPr lang="en">
                <a:solidFill>
                  <a:schemeClr val="lt1"/>
                </a:solidFill>
              </a:rPr>
              <a:t>Enriched 457 top tornado events (length, width, fatalities, injuries)</a:t>
            </a:r>
            <a:endParaRPr>
              <a:solidFill>
                <a:schemeClr val="lt1"/>
              </a:solidFill>
            </a:endParaRPr>
          </a:p>
        </p:txBody>
      </p:sp>
      <p:pic>
        <p:nvPicPr>
          <p:cNvPr id="115" name="Google Shape;115;p16" title="Screenshot 2025-04-21 at 11.51.57 AM.png"/>
          <p:cNvPicPr preferRelativeResize="0"/>
          <p:nvPr/>
        </p:nvPicPr>
        <p:blipFill>
          <a:blip r:embed="rId4">
            <a:alphaModFix/>
          </a:blip>
          <a:stretch>
            <a:fillRect/>
          </a:stretch>
        </p:blipFill>
        <p:spPr>
          <a:xfrm>
            <a:off x="4987700" y="1297252"/>
            <a:ext cx="4032749" cy="29356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title"/>
          </p:nvPr>
        </p:nvSpPr>
        <p:spPr>
          <a:xfrm>
            <a:off x="727800" y="404125"/>
            <a:ext cx="7688400" cy="75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Additional Dataset</a:t>
            </a:r>
            <a:endParaRPr/>
          </a:p>
        </p:txBody>
      </p:sp>
      <p:sp>
        <p:nvSpPr>
          <p:cNvPr id="121" name="Google Shape;121;p17"/>
          <p:cNvSpPr txBox="1"/>
          <p:nvPr>
            <p:ph idx="4294967295" type="body"/>
          </p:nvPr>
        </p:nvSpPr>
        <p:spPr>
          <a:xfrm>
            <a:off x="727800" y="1605775"/>
            <a:ext cx="4179300" cy="2672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lt1"/>
                </a:solidFill>
              </a:rPr>
              <a:t>Weather Station Data (Sam’s Contribution)</a:t>
            </a:r>
            <a:endParaRPr sz="1500">
              <a:solidFill>
                <a:schemeClr val="lt1"/>
              </a:solidFill>
            </a:endParaRPr>
          </a:p>
          <a:p>
            <a:pPr indent="-311150" lvl="0" marL="457200" rtl="0" algn="just">
              <a:spcBef>
                <a:spcPts val="1200"/>
              </a:spcBef>
              <a:spcAft>
                <a:spcPts val="0"/>
              </a:spcAft>
              <a:buClr>
                <a:schemeClr val="lt1"/>
              </a:buClr>
              <a:buSzPts val="1300"/>
              <a:buChar char="●"/>
            </a:pPr>
            <a:r>
              <a:rPr lang="en">
                <a:solidFill>
                  <a:schemeClr val="lt1"/>
                </a:solidFill>
              </a:rPr>
              <a:t>Source: [</a:t>
            </a:r>
            <a:r>
              <a:rPr lang="en" u="sng">
                <a:solidFill>
                  <a:schemeClr val="hlink"/>
                </a:solidFill>
                <a:hlinkClick r:id="rId3"/>
              </a:rPr>
              <a:t>NOAA Weather Station Records</a:t>
            </a:r>
            <a:r>
              <a:rPr lang="en">
                <a:solidFill>
                  <a:schemeClr val="lt1"/>
                </a:solidFill>
              </a:rPr>
              <a:t>]</a:t>
            </a:r>
            <a:endParaRPr>
              <a:solidFill>
                <a:schemeClr val="lt1"/>
              </a:solidFill>
            </a:endParaRPr>
          </a:p>
          <a:p>
            <a:pPr indent="-311150" lvl="0" marL="457200" rtl="0" algn="just">
              <a:spcBef>
                <a:spcPts val="1000"/>
              </a:spcBef>
              <a:spcAft>
                <a:spcPts val="0"/>
              </a:spcAft>
              <a:buClr>
                <a:schemeClr val="lt1"/>
              </a:buClr>
              <a:buSzPts val="1300"/>
              <a:buChar char="●"/>
            </a:pPr>
            <a:r>
              <a:rPr lang="en">
                <a:solidFill>
                  <a:schemeClr val="lt1"/>
                </a:solidFill>
              </a:rPr>
              <a:t>Month-to-month climate data across high-risk regions</a:t>
            </a:r>
            <a:endParaRPr>
              <a:solidFill>
                <a:schemeClr val="lt1"/>
              </a:solidFill>
            </a:endParaRPr>
          </a:p>
          <a:p>
            <a:pPr indent="-311150" lvl="0" marL="457200" rtl="0" algn="just">
              <a:spcBef>
                <a:spcPts val="1000"/>
              </a:spcBef>
              <a:spcAft>
                <a:spcPts val="1000"/>
              </a:spcAft>
              <a:buClr>
                <a:schemeClr val="lt1"/>
              </a:buClr>
              <a:buSzPts val="1300"/>
              <a:buChar char="●"/>
            </a:pPr>
            <a:r>
              <a:rPr lang="en">
                <a:solidFill>
                  <a:schemeClr val="lt1"/>
                </a:solidFill>
              </a:rPr>
              <a:t>Used for trend and frequency analysis</a:t>
            </a:r>
            <a:endParaRPr>
              <a:solidFill>
                <a:schemeClr val="lt1"/>
              </a:solidFill>
            </a:endParaRPr>
          </a:p>
        </p:txBody>
      </p:sp>
      <p:pic>
        <p:nvPicPr>
          <p:cNvPr id="122" name="Google Shape;122;p17" title="Screenshot 2025-04-21 at 11.54.30 AM.png"/>
          <p:cNvPicPr preferRelativeResize="0"/>
          <p:nvPr/>
        </p:nvPicPr>
        <p:blipFill>
          <a:blip r:embed="rId4">
            <a:alphaModFix/>
          </a:blip>
          <a:stretch>
            <a:fillRect/>
          </a:stretch>
        </p:blipFill>
        <p:spPr>
          <a:xfrm>
            <a:off x="5053525" y="1154425"/>
            <a:ext cx="3932100" cy="33507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1000"/>
                                        <p:tgtEl>
                                          <p:spTgt spid="121"/>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21"/>
                                        </p:tgtEl>
                                      </p:cBhvr>
                                    </p:animEffect>
                                    <p:set>
                                      <p:cBhvr>
                                        <p:cTn dur="1" fill="hold">
                                          <p:stCondLst>
                                            <p:cond delay="1000"/>
                                          </p:stCondLst>
                                        </p:cTn>
                                        <p:tgtEl>
                                          <p:spTgt spid="1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22"/>
                                        </p:tgtEl>
                                      </p:cBhvr>
                                    </p:animEffect>
                                    <p:set>
                                      <p:cBhvr>
                                        <p:cTn dur="1" fill="hold">
                                          <p:stCondLst>
                                            <p:cond delay="1000"/>
                                          </p:stCondLst>
                                        </p:cTn>
                                        <p:tgtEl>
                                          <p:spTgt spid="1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727800" y="404125"/>
            <a:ext cx="7688400" cy="75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Additional Dataset</a:t>
            </a:r>
            <a:endParaRPr/>
          </a:p>
        </p:txBody>
      </p:sp>
      <p:sp>
        <p:nvSpPr>
          <p:cNvPr id="128" name="Google Shape;128;p18"/>
          <p:cNvSpPr txBox="1"/>
          <p:nvPr>
            <p:ph idx="4294967295" type="body"/>
          </p:nvPr>
        </p:nvSpPr>
        <p:spPr>
          <a:xfrm>
            <a:off x="727800" y="1605775"/>
            <a:ext cx="4179300" cy="2672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lt1"/>
                </a:solidFill>
              </a:rPr>
              <a:t>Demographics Data (Matthew’s Contribution)</a:t>
            </a:r>
            <a:endParaRPr sz="1500">
              <a:solidFill>
                <a:schemeClr val="lt1"/>
              </a:solidFill>
            </a:endParaRPr>
          </a:p>
          <a:p>
            <a:pPr indent="-311150" lvl="0" marL="457200" rtl="0" algn="just">
              <a:spcBef>
                <a:spcPts val="1200"/>
              </a:spcBef>
              <a:spcAft>
                <a:spcPts val="0"/>
              </a:spcAft>
              <a:buClr>
                <a:schemeClr val="lt1"/>
              </a:buClr>
              <a:buSzPts val="1300"/>
              <a:buChar char="●"/>
            </a:pPr>
            <a:r>
              <a:rPr lang="en">
                <a:solidFill>
                  <a:schemeClr val="lt1"/>
                </a:solidFill>
              </a:rPr>
              <a:t>Source: [</a:t>
            </a:r>
            <a:r>
              <a:rPr lang="en" u="sng">
                <a:solidFill>
                  <a:schemeClr val="hlink"/>
                </a:solidFill>
                <a:hlinkClick r:id="rId3"/>
              </a:rPr>
              <a:t>U.S. Census Bureau</a:t>
            </a:r>
            <a:r>
              <a:rPr lang="en">
                <a:solidFill>
                  <a:schemeClr val="lt1"/>
                </a:solidFill>
              </a:rPr>
              <a:t>]</a:t>
            </a:r>
            <a:endParaRPr>
              <a:solidFill>
                <a:schemeClr val="lt1"/>
              </a:solidFill>
            </a:endParaRPr>
          </a:p>
          <a:p>
            <a:pPr indent="-311150" lvl="0" marL="457200" rtl="0" algn="just">
              <a:spcBef>
                <a:spcPts val="1000"/>
              </a:spcBef>
              <a:spcAft>
                <a:spcPts val="0"/>
              </a:spcAft>
              <a:buClr>
                <a:schemeClr val="lt1"/>
              </a:buClr>
              <a:buSzPts val="1300"/>
              <a:buChar char="●"/>
            </a:pPr>
            <a:r>
              <a:rPr lang="en" u="sng">
                <a:solidFill>
                  <a:schemeClr val="hlink"/>
                </a:solidFill>
                <a:hlinkClick r:id="rId4"/>
              </a:rPr>
              <a:t>County population</a:t>
            </a:r>
            <a:r>
              <a:rPr lang="en">
                <a:solidFill>
                  <a:schemeClr val="lt1"/>
                </a:solidFill>
              </a:rPr>
              <a:t> and </a:t>
            </a:r>
            <a:r>
              <a:rPr lang="en" u="sng">
                <a:solidFill>
                  <a:schemeClr val="hlink"/>
                </a:solidFill>
                <a:hlinkClick r:id="rId5"/>
              </a:rPr>
              <a:t>boundary files</a:t>
            </a:r>
            <a:r>
              <a:rPr lang="en">
                <a:solidFill>
                  <a:schemeClr val="lt1"/>
                </a:solidFill>
              </a:rPr>
              <a:t> (GeoJSON + FIPS)</a:t>
            </a:r>
            <a:endParaRPr>
              <a:solidFill>
                <a:schemeClr val="lt1"/>
              </a:solidFill>
            </a:endParaRPr>
          </a:p>
          <a:p>
            <a:pPr indent="-311150" lvl="0" marL="457200" rtl="0" algn="just">
              <a:spcBef>
                <a:spcPts val="1000"/>
              </a:spcBef>
              <a:spcAft>
                <a:spcPts val="1000"/>
              </a:spcAft>
              <a:buClr>
                <a:schemeClr val="lt1"/>
              </a:buClr>
              <a:buSzPts val="1300"/>
              <a:buChar char="●"/>
            </a:pPr>
            <a:r>
              <a:rPr lang="en">
                <a:solidFill>
                  <a:schemeClr val="lt1"/>
                </a:solidFill>
              </a:rPr>
              <a:t>Enabled tornado impact mapping over populated areas</a:t>
            </a:r>
            <a:endParaRPr>
              <a:solidFill>
                <a:schemeClr val="lt1"/>
              </a:solidFill>
            </a:endParaRPr>
          </a:p>
        </p:txBody>
      </p:sp>
      <p:pic>
        <p:nvPicPr>
          <p:cNvPr id="129" name="Google Shape;129;p18" title="Screenshot 2025-04-21 at 11.57.58 AM.png"/>
          <p:cNvPicPr preferRelativeResize="0"/>
          <p:nvPr/>
        </p:nvPicPr>
        <p:blipFill>
          <a:blip r:embed="rId6">
            <a:alphaModFix/>
          </a:blip>
          <a:stretch>
            <a:fillRect/>
          </a:stretch>
        </p:blipFill>
        <p:spPr>
          <a:xfrm>
            <a:off x="5059500" y="1031550"/>
            <a:ext cx="3932102" cy="1830901"/>
          </a:xfrm>
          <a:prstGeom prst="rect">
            <a:avLst/>
          </a:prstGeom>
          <a:noFill/>
          <a:ln>
            <a:noFill/>
          </a:ln>
        </p:spPr>
      </p:pic>
      <p:pic>
        <p:nvPicPr>
          <p:cNvPr id="130" name="Google Shape;130;p18" title="Screenshot 2025-04-21 at 11.58.37 AM.png"/>
          <p:cNvPicPr preferRelativeResize="0"/>
          <p:nvPr/>
        </p:nvPicPr>
        <p:blipFill>
          <a:blip r:embed="rId7">
            <a:alphaModFix/>
          </a:blip>
          <a:stretch>
            <a:fillRect/>
          </a:stretch>
        </p:blipFill>
        <p:spPr>
          <a:xfrm>
            <a:off x="5059500" y="2988149"/>
            <a:ext cx="3932102" cy="1856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9"/>
          <p:cNvSpPr txBox="1"/>
          <p:nvPr>
            <p:ph type="title"/>
          </p:nvPr>
        </p:nvSpPr>
        <p:spPr>
          <a:xfrm>
            <a:off x="727800" y="6122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and Libraries Used</a:t>
            </a:r>
            <a:endParaRPr/>
          </a:p>
        </p:txBody>
      </p:sp>
      <p:sp>
        <p:nvSpPr>
          <p:cNvPr id="136" name="Google Shape;136;p19"/>
          <p:cNvSpPr txBox="1"/>
          <p:nvPr>
            <p:ph idx="1" type="body"/>
          </p:nvPr>
        </p:nvSpPr>
        <p:spPr>
          <a:xfrm>
            <a:off x="729325" y="1413325"/>
            <a:ext cx="3774300" cy="224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Development Environment</a:t>
            </a:r>
            <a:endParaRPr sz="1500"/>
          </a:p>
          <a:p>
            <a:pPr indent="-298450" lvl="0" marL="457200" rtl="0" algn="l">
              <a:spcBef>
                <a:spcPts val="1200"/>
              </a:spcBef>
              <a:spcAft>
                <a:spcPts val="0"/>
              </a:spcAft>
              <a:buSzPts val="1100"/>
              <a:buChar char="●"/>
            </a:pPr>
            <a:r>
              <a:rPr lang="en" sz="1100"/>
              <a:t>Python – Core language used for backend logic, preprocessing, and visualization</a:t>
            </a:r>
            <a:endParaRPr sz="1100"/>
          </a:p>
          <a:p>
            <a:pPr indent="-298450" lvl="0" marL="457200" rtl="0" algn="l">
              <a:spcBef>
                <a:spcPts val="0"/>
              </a:spcBef>
              <a:spcAft>
                <a:spcPts val="0"/>
              </a:spcAft>
              <a:buSzPts val="1100"/>
              <a:buChar char="●"/>
            </a:pPr>
            <a:r>
              <a:rPr lang="en" sz="1100"/>
              <a:t>Streamlit – Framework for building the interactive frontend dashboard</a:t>
            </a:r>
            <a:endParaRPr sz="1100"/>
          </a:p>
        </p:txBody>
      </p:sp>
      <p:pic>
        <p:nvPicPr>
          <p:cNvPr descr="a blue and yellow python logo is shown on a white background (Provided by Tenor)" id="137" name="Google Shape;137;p19"/>
          <p:cNvPicPr preferRelativeResize="0"/>
          <p:nvPr/>
        </p:nvPicPr>
        <p:blipFill>
          <a:blip r:embed="rId3">
            <a:alphaModFix/>
          </a:blip>
          <a:stretch>
            <a:fillRect/>
          </a:stretch>
        </p:blipFill>
        <p:spPr>
          <a:xfrm>
            <a:off x="1015700" y="3480550"/>
            <a:ext cx="1032283" cy="737950"/>
          </a:xfrm>
          <a:prstGeom prst="rect">
            <a:avLst/>
          </a:prstGeom>
          <a:noFill/>
          <a:ln>
            <a:noFill/>
          </a:ln>
        </p:spPr>
      </p:pic>
      <p:pic>
        <p:nvPicPr>
          <p:cNvPr descr="File:Streamlit-logo-primary-colormark-darktext.png - Wikimedia Commons" id="138" name="Google Shape;138;p19"/>
          <p:cNvPicPr preferRelativeResize="0"/>
          <p:nvPr/>
        </p:nvPicPr>
        <p:blipFill>
          <a:blip r:embed="rId4">
            <a:alphaModFix/>
          </a:blip>
          <a:stretch>
            <a:fillRect/>
          </a:stretch>
        </p:blipFill>
        <p:spPr>
          <a:xfrm>
            <a:off x="2598500" y="3480550"/>
            <a:ext cx="1261558" cy="737950"/>
          </a:xfrm>
          <a:prstGeom prst="rect">
            <a:avLst/>
          </a:prstGeom>
          <a:noFill/>
          <a:ln>
            <a:noFill/>
          </a:ln>
        </p:spPr>
      </p:pic>
      <p:sp>
        <p:nvSpPr>
          <p:cNvPr id="139" name="Google Shape;139;p19"/>
          <p:cNvSpPr txBox="1"/>
          <p:nvPr>
            <p:ph idx="1" type="body"/>
          </p:nvPr>
        </p:nvSpPr>
        <p:spPr>
          <a:xfrm>
            <a:off x="4949075" y="1413325"/>
            <a:ext cx="3774300" cy="224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Geospatial &amp; Mapping</a:t>
            </a:r>
            <a:endParaRPr sz="1500"/>
          </a:p>
          <a:p>
            <a:pPr indent="-298450" lvl="0" marL="457200" rtl="0" algn="l">
              <a:spcBef>
                <a:spcPts val="1200"/>
              </a:spcBef>
              <a:spcAft>
                <a:spcPts val="0"/>
              </a:spcAft>
              <a:buSzPts val="1100"/>
              <a:buChar char="●"/>
            </a:pPr>
            <a:r>
              <a:rPr lang="en" sz="1100"/>
              <a:t>Folium, Matplotlib, PyDeck – Tornado path mapping, EF color-coding, weather popups</a:t>
            </a:r>
            <a:endParaRPr sz="1100"/>
          </a:p>
          <a:p>
            <a:pPr indent="-298450" lvl="0" marL="457200" rtl="0" algn="l">
              <a:spcBef>
                <a:spcPts val="0"/>
              </a:spcBef>
              <a:spcAft>
                <a:spcPts val="0"/>
              </a:spcAft>
              <a:buSzPts val="1100"/>
              <a:buChar char="●"/>
            </a:pPr>
            <a:r>
              <a:rPr lang="en" sz="1100"/>
              <a:t>GeoPandas – For handling spatial data and U.S. county boundaries</a:t>
            </a:r>
            <a:endParaRPr sz="1100"/>
          </a:p>
          <a:p>
            <a:pPr indent="-298450" lvl="0" marL="457200" rtl="0" algn="l">
              <a:spcBef>
                <a:spcPts val="0"/>
              </a:spcBef>
              <a:spcAft>
                <a:spcPts val="0"/>
              </a:spcAft>
              <a:buSzPts val="1100"/>
              <a:buChar char="●"/>
            </a:pPr>
            <a:r>
              <a:rPr lang="en" sz="1100"/>
              <a:t>Shapely – Geometric operations on coordinates</a:t>
            </a:r>
            <a:endParaRPr sz="1100"/>
          </a:p>
        </p:txBody>
      </p:sp>
      <p:pic>
        <p:nvPicPr>
          <p:cNvPr descr="File:Matplotlib icon.svg - Wikimedia Commons" id="140" name="Google Shape;140;p19"/>
          <p:cNvPicPr preferRelativeResize="0"/>
          <p:nvPr/>
        </p:nvPicPr>
        <p:blipFill>
          <a:blip r:embed="rId5">
            <a:alphaModFix/>
          </a:blip>
          <a:stretch>
            <a:fillRect/>
          </a:stretch>
        </p:blipFill>
        <p:spPr>
          <a:xfrm>
            <a:off x="5748600" y="3096025"/>
            <a:ext cx="853524" cy="853524"/>
          </a:xfrm>
          <a:prstGeom prst="rect">
            <a:avLst/>
          </a:prstGeom>
          <a:noFill/>
          <a:ln>
            <a:noFill/>
          </a:ln>
        </p:spPr>
      </p:pic>
      <p:pic>
        <p:nvPicPr>
          <p:cNvPr id="141" name="Google Shape;141;p19" title="folium_logo.png"/>
          <p:cNvPicPr preferRelativeResize="0"/>
          <p:nvPr/>
        </p:nvPicPr>
        <p:blipFill>
          <a:blip r:embed="rId6">
            <a:alphaModFix/>
          </a:blip>
          <a:stretch>
            <a:fillRect/>
          </a:stretch>
        </p:blipFill>
        <p:spPr>
          <a:xfrm>
            <a:off x="4882775" y="3041975"/>
            <a:ext cx="575475" cy="1035875"/>
          </a:xfrm>
          <a:prstGeom prst="rect">
            <a:avLst/>
          </a:prstGeom>
          <a:noFill/>
          <a:ln>
            <a:noFill/>
          </a:ln>
        </p:spPr>
      </p:pic>
      <p:pic>
        <p:nvPicPr>
          <p:cNvPr id="142" name="Google Shape;142;p19" title="cool-2024-fig5.png"/>
          <p:cNvPicPr preferRelativeResize="0"/>
          <p:nvPr/>
        </p:nvPicPr>
        <p:blipFill>
          <a:blip r:embed="rId7">
            <a:alphaModFix/>
          </a:blip>
          <a:stretch>
            <a:fillRect/>
          </a:stretch>
        </p:blipFill>
        <p:spPr>
          <a:xfrm>
            <a:off x="6755650" y="3224486"/>
            <a:ext cx="1769551" cy="596600"/>
          </a:xfrm>
          <a:prstGeom prst="rect">
            <a:avLst/>
          </a:prstGeom>
          <a:noFill/>
          <a:ln>
            <a:noFill/>
          </a:ln>
        </p:spPr>
      </p:pic>
      <p:pic>
        <p:nvPicPr>
          <p:cNvPr id="143" name="Google Shape;143;p19" title="logo.png"/>
          <p:cNvPicPr preferRelativeResize="0"/>
          <p:nvPr/>
        </p:nvPicPr>
        <p:blipFill>
          <a:blip r:embed="rId8">
            <a:alphaModFix/>
          </a:blip>
          <a:stretch>
            <a:fillRect/>
          </a:stretch>
        </p:blipFill>
        <p:spPr>
          <a:xfrm>
            <a:off x="4949075" y="4170150"/>
            <a:ext cx="1905000" cy="447675"/>
          </a:xfrm>
          <a:prstGeom prst="rect">
            <a:avLst/>
          </a:prstGeom>
          <a:noFill/>
          <a:ln>
            <a:noFill/>
          </a:ln>
        </p:spPr>
      </p:pic>
      <p:pic>
        <p:nvPicPr>
          <p:cNvPr id="144" name="Google Shape;144;p19" title="geopandas_logo_web.png"/>
          <p:cNvPicPr preferRelativeResize="0"/>
          <p:nvPr/>
        </p:nvPicPr>
        <p:blipFill>
          <a:blip r:embed="rId9">
            <a:alphaModFix/>
          </a:blip>
          <a:stretch>
            <a:fillRect/>
          </a:stretch>
        </p:blipFill>
        <p:spPr>
          <a:xfrm>
            <a:off x="6881955" y="4128100"/>
            <a:ext cx="2129896" cy="447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6"/>
                                        </p:tgtEl>
                                      </p:cBhvr>
                                    </p:animEffect>
                                    <p:set>
                                      <p:cBhvr>
                                        <p:cTn dur="1" fill="hold">
                                          <p:stCondLst>
                                            <p:cond delay="1000"/>
                                          </p:stCondLst>
                                        </p:cTn>
                                        <p:tgtEl>
                                          <p:spTgt spid="13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8"/>
                                        </p:tgtEl>
                                      </p:cBhvr>
                                    </p:animEffect>
                                    <p:set>
                                      <p:cBhvr>
                                        <p:cTn dur="1" fill="hold">
                                          <p:stCondLst>
                                            <p:cond delay="1000"/>
                                          </p:stCondLst>
                                        </p:cTn>
                                        <p:tgtEl>
                                          <p:spTgt spid="1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39"/>
                                        </p:tgtEl>
                                      </p:cBhvr>
                                    </p:animEffect>
                                    <p:set>
                                      <p:cBhvr>
                                        <p:cTn dur="1" fill="hold">
                                          <p:stCondLst>
                                            <p:cond delay="1000"/>
                                          </p:stCondLst>
                                        </p:cTn>
                                        <p:tgtEl>
                                          <p:spTgt spid="13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0"/>
                                        </p:tgtEl>
                                      </p:cBhvr>
                                    </p:animEffect>
                                    <p:set>
                                      <p:cBhvr>
                                        <p:cTn dur="1" fill="hold">
                                          <p:stCondLst>
                                            <p:cond delay="1000"/>
                                          </p:stCondLst>
                                        </p:cTn>
                                        <p:tgtEl>
                                          <p:spTgt spid="14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1"/>
                                        </p:tgtEl>
                                      </p:cBhvr>
                                    </p:animEffect>
                                    <p:set>
                                      <p:cBhvr>
                                        <p:cTn dur="1" fill="hold">
                                          <p:stCondLst>
                                            <p:cond delay="1000"/>
                                          </p:stCondLst>
                                        </p:cTn>
                                        <p:tgtEl>
                                          <p:spTgt spid="14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2"/>
                                        </p:tgtEl>
                                      </p:cBhvr>
                                    </p:animEffect>
                                    <p:set>
                                      <p:cBhvr>
                                        <p:cTn dur="1" fill="hold">
                                          <p:stCondLst>
                                            <p:cond delay="1000"/>
                                          </p:stCondLst>
                                        </p:cTn>
                                        <p:tgtEl>
                                          <p:spTgt spid="14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3"/>
                                        </p:tgtEl>
                                      </p:cBhvr>
                                    </p:animEffect>
                                    <p:set>
                                      <p:cBhvr>
                                        <p:cTn dur="1" fill="hold">
                                          <p:stCondLst>
                                            <p:cond delay="1000"/>
                                          </p:stCondLst>
                                        </p:cTn>
                                        <p:tgtEl>
                                          <p:spTgt spid="1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44"/>
                                        </p:tgtEl>
                                      </p:cBhvr>
                                    </p:animEffect>
                                    <p:set>
                                      <p:cBhvr>
                                        <p:cTn dur="1" fill="hold">
                                          <p:stCondLst>
                                            <p:cond delay="1000"/>
                                          </p:stCondLst>
                                        </p:cTn>
                                        <p:tgtEl>
                                          <p:spTgt spid="14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0"/>
          <p:cNvSpPr txBox="1"/>
          <p:nvPr>
            <p:ph type="title"/>
          </p:nvPr>
        </p:nvSpPr>
        <p:spPr>
          <a:xfrm>
            <a:off x="727800" y="6122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 and Libraries Used</a:t>
            </a:r>
            <a:endParaRPr/>
          </a:p>
        </p:txBody>
      </p:sp>
      <p:sp>
        <p:nvSpPr>
          <p:cNvPr id="150" name="Google Shape;150;p20"/>
          <p:cNvSpPr txBox="1"/>
          <p:nvPr>
            <p:ph idx="1" type="body"/>
          </p:nvPr>
        </p:nvSpPr>
        <p:spPr>
          <a:xfrm>
            <a:off x="729325" y="1413325"/>
            <a:ext cx="3774300" cy="224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Visualization Libraries</a:t>
            </a:r>
            <a:endParaRPr sz="1500"/>
          </a:p>
          <a:p>
            <a:pPr indent="-298450" lvl="0" marL="457200" rtl="0" algn="l">
              <a:spcBef>
                <a:spcPts val="1200"/>
              </a:spcBef>
              <a:spcAft>
                <a:spcPts val="0"/>
              </a:spcAft>
              <a:buSzPts val="1100"/>
              <a:buChar char="●"/>
            </a:pPr>
            <a:r>
              <a:rPr lang="en" sz="1100"/>
              <a:t>Plotly – Interactive scatter plots, box plots, radar charts</a:t>
            </a:r>
            <a:endParaRPr sz="1100"/>
          </a:p>
          <a:p>
            <a:pPr indent="-298450" lvl="0" marL="457200" rtl="0" algn="l">
              <a:spcBef>
                <a:spcPts val="0"/>
              </a:spcBef>
              <a:spcAft>
                <a:spcPts val="0"/>
              </a:spcAft>
              <a:buSzPts val="1100"/>
              <a:buChar char="●"/>
            </a:pPr>
            <a:r>
              <a:rPr lang="en" sz="1100"/>
              <a:t>Matplotlib – Used for static charts</a:t>
            </a:r>
            <a:endParaRPr sz="1100"/>
          </a:p>
        </p:txBody>
      </p:sp>
      <p:sp>
        <p:nvSpPr>
          <p:cNvPr id="151" name="Google Shape;151;p20"/>
          <p:cNvSpPr txBox="1"/>
          <p:nvPr>
            <p:ph idx="1" type="body"/>
          </p:nvPr>
        </p:nvSpPr>
        <p:spPr>
          <a:xfrm>
            <a:off x="4949075" y="1413325"/>
            <a:ext cx="3774300" cy="224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Data Processing &amp; Integration</a:t>
            </a:r>
            <a:endParaRPr sz="1500"/>
          </a:p>
          <a:p>
            <a:pPr indent="-298450" lvl="0" marL="457200" rtl="0" algn="l">
              <a:spcBef>
                <a:spcPts val="1200"/>
              </a:spcBef>
              <a:spcAft>
                <a:spcPts val="0"/>
              </a:spcAft>
              <a:buSzPts val="1100"/>
              <a:buChar char="●"/>
            </a:pPr>
            <a:r>
              <a:rPr lang="en" sz="1100"/>
              <a:t>Pandas – Data wrangling and transformation</a:t>
            </a:r>
            <a:endParaRPr sz="1100"/>
          </a:p>
          <a:p>
            <a:pPr indent="-298450" lvl="0" marL="457200" rtl="0" algn="l">
              <a:spcBef>
                <a:spcPts val="0"/>
              </a:spcBef>
              <a:spcAft>
                <a:spcPts val="0"/>
              </a:spcAft>
              <a:buSzPts val="1100"/>
              <a:buChar char="●"/>
            </a:pPr>
            <a:r>
              <a:rPr lang="en" sz="1100"/>
              <a:t>NumPy – Numerical operations</a:t>
            </a:r>
            <a:endParaRPr sz="1100"/>
          </a:p>
          <a:p>
            <a:pPr indent="-298450" lvl="0" marL="457200" rtl="0" algn="l">
              <a:spcBef>
                <a:spcPts val="0"/>
              </a:spcBef>
              <a:spcAft>
                <a:spcPts val="0"/>
              </a:spcAft>
              <a:buSzPts val="1100"/>
              <a:buChar char="●"/>
            </a:pPr>
            <a:r>
              <a:rPr lang="en" sz="1100"/>
              <a:t>TQDM – Progress tracking in prefetching scripts</a:t>
            </a:r>
            <a:endParaRPr sz="1100"/>
          </a:p>
          <a:p>
            <a:pPr indent="-298450" lvl="0" marL="457200" rtl="0" algn="l">
              <a:spcBef>
                <a:spcPts val="0"/>
              </a:spcBef>
              <a:spcAft>
                <a:spcPts val="0"/>
              </a:spcAft>
              <a:buSzPts val="1100"/>
              <a:buChar char="●"/>
            </a:pPr>
            <a:r>
              <a:rPr lang="en" sz="1100"/>
              <a:t>JSON – For weather caching and API integration</a:t>
            </a:r>
            <a:endParaRPr sz="1100"/>
          </a:p>
        </p:txBody>
      </p:sp>
      <p:pic>
        <p:nvPicPr>
          <p:cNvPr descr="File:Matplotlib icon.svg - Wikimedia Commons" id="152" name="Google Shape;152;p20"/>
          <p:cNvPicPr preferRelativeResize="0"/>
          <p:nvPr/>
        </p:nvPicPr>
        <p:blipFill>
          <a:blip r:embed="rId3">
            <a:alphaModFix/>
          </a:blip>
          <a:stretch>
            <a:fillRect/>
          </a:stretch>
        </p:blipFill>
        <p:spPr>
          <a:xfrm>
            <a:off x="2892613" y="3438463"/>
            <a:ext cx="853524" cy="853524"/>
          </a:xfrm>
          <a:prstGeom prst="rect">
            <a:avLst/>
          </a:prstGeom>
          <a:noFill/>
          <a:ln>
            <a:noFill/>
          </a:ln>
        </p:spPr>
      </p:pic>
      <p:pic>
        <p:nvPicPr>
          <p:cNvPr id="153" name="Google Shape;153;p20" title="Plotly-logo.png"/>
          <p:cNvPicPr preferRelativeResize="0"/>
          <p:nvPr/>
        </p:nvPicPr>
        <p:blipFill>
          <a:blip r:embed="rId4">
            <a:alphaModFix/>
          </a:blip>
          <a:stretch>
            <a:fillRect/>
          </a:stretch>
        </p:blipFill>
        <p:spPr>
          <a:xfrm>
            <a:off x="1020126" y="3521424"/>
            <a:ext cx="1788350" cy="596600"/>
          </a:xfrm>
          <a:prstGeom prst="rect">
            <a:avLst/>
          </a:prstGeom>
          <a:noFill/>
          <a:ln>
            <a:noFill/>
          </a:ln>
        </p:spPr>
      </p:pic>
      <p:pic>
        <p:nvPicPr>
          <p:cNvPr id="154" name="Google Shape;154;p20" title="Pandas_logo.svg.png"/>
          <p:cNvPicPr preferRelativeResize="0"/>
          <p:nvPr/>
        </p:nvPicPr>
        <p:blipFill>
          <a:blip r:embed="rId5">
            <a:alphaModFix/>
          </a:blip>
          <a:stretch>
            <a:fillRect/>
          </a:stretch>
        </p:blipFill>
        <p:spPr>
          <a:xfrm>
            <a:off x="4949078" y="3022376"/>
            <a:ext cx="1473874" cy="596600"/>
          </a:xfrm>
          <a:prstGeom prst="rect">
            <a:avLst/>
          </a:prstGeom>
          <a:noFill/>
          <a:ln>
            <a:noFill/>
          </a:ln>
        </p:spPr>
      </p:pic>
      <p:pic>
        <p:nvPicPr>
          <p:cNvPr id="155" name="Google Shape;155;p20" title="NumPy_logo_2020.svg.png"/>
          <p:cNvPicPr preferRelativeResize="0"/>
          <p:nvPr/>
        </p:nvPicPr>
        <p:blipFill>
          <a:blip r:embed="rId6">
            <a:alphaModFix/>
          </a:blip>
          <a:stretch>
            <a:fillRect/>
          </a:stretch>
        </p:blipFill>
        <p:spPr>
          <a:xfrm>
            <a:off x="6701851" y="2989051"/>
            <a:ext cx="1473876" cy="663236"/>
          </a:xfrm>
          <a:prstGeom prst="rect">
            <a:avLst/>
          </a:prstGeom>
          <a:noFill/>
          <a:ln>
            <a:noFill/>
          </a:ln>
        </p:spPr>
      </p:pic>
      <p:pic>
        <p:nvPicPr>
          <p:cNvPr id="156" name="Google Shape;156;p20" title="12731565.png"/>
          <p:cNvPicPr preferRelativeResize="0"/>
          <p:nvPr/>
        </p:nvPicPr>
        <p:blipFill>
          <a:blip r:embed="rId7">
            <a:alphaModFix/>
          </a:blip>
          <a:stretch>
            <a:fillRect/>
          </a:stretch>
        </p:blipFill>
        <p:spPr>
          <a:xfrm flipH="1">
            <a:off x="5544425" y="3780925"/>
            <a:ext cx="709700" cy="709700"/>
          </a:xfrm>
          <a:prstGeom prst="rect">
            <a:avLst/>
          </a:prstGeom>
          <a:noFill/>
          <a:ln>
            <a:noFill/>
          </a:ln>
        </p:spPr>
      </p:pic>
      <p:pic>
        <p:nvPicPr>
          <p:cNvPr id="157" name="Google Shape;157;p20" title="1*4e5PgSBgxgFolqvob9x_Wg.png"/>
          <p:cNvPicPr preferRelativeResize="0"/>
          <p:nvPr/>
        </p:nvPicPr>
        <p:blipFill>
          <a:blip r:embed="rId8">
            <a:alphaModFix/>
          </a:blip>
          <a:stretch>
            <a:fillRect/>
          </a:stretch>
        </p:blipFill>
        <p:spPr>
          <a:xfrm>
            <a:off x="7039213" y="3736200"/>
            <a:ext cx="799150" cy="79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par>
                                <p:cTn fill="hold" nodeType="with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727800" y="404125"/>
            <a:ext cx="7688400" cy="750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Live Demo: Exploring the Dashboard</a:t>
            </a:r>
            <a:endParaRPr/>
          </a:p>
        </p:txBody>
      </p:sp>
      <p:sp>
        <p:nvSpPr>
          <p:cNvPr id="163" name="Google Shape;163;p21"/>
          <p:cNvSpPr txBox="1"/>
          <p:nvPr>
            <p:ph idx="4294967295" type="body"/>
          </p:nvPr>
        </p:nvSpPr>
        <p:spPr>
          <a:xfrm>
            <a:off x="727800" y="1605775"/>
            <a:ext cx="7656300" cy="2672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lt1"/>
                </a:solidFill>
              </a:rPr>
              <a:t>Next, I’ll walk you through the core features of our tornado visualization platform. We’ll start by filtering and exploring tornado paths, then compare their severity, and finally explore how environmental conditions align—or don’t—with impact metrics.</a:t>
            </a:r>
            <a:endParaRPr>
              <a:solidFill>
                <a:schemeClr val="lt1"/>
              </a:solidFill>
            </a:endParaRPr>
          </a:p>
          <a:p>
            <a:pPr indent="0" lvl="0" marL="0" rtl="0" algn="just">
              <a:spcBef>
                <a:spcPts val="1000"/>
              </a:spcBef>
              <a:spcAft>
                <a:spcPts val="0"/>
              </a:spcAft>
              <a:buNone/>
            </a:pPr>
            <a:r>
              <a:t/>
            </a:r>
            <a:endParaRPr>
              <a:solidFill>
                <a:schemeClr val="lt1"/>
              </a:solidFill>
            </a:endParaRPr>
          </a:p>
          <a:p>
            <a:pPr indent="0" lvl="0" marL="0" rtl="0" algn="just">
              <a:spcBef>
                <a:spcPts val="1000"/>
              </a:spcBef>
              <a:spcAft>
                <a:spcPts val="1000"/>
              </a:spcAft>
              <a:buNone/>
            </a:pPr>
            <a:r>
              <a:rPr lang="en">
                <a:solidFill>
                  <a:schemeClr val="lt1"/>
                </a:solidFill>
              </a:rPr>
              <a:t>Live URL: </a:t>
            </a:r>
            <a:r>
              <a:rPr lang="en" u="sng">
                <a:solidFill>
                  <a:schemeClr val="hlink"/>
                </a:solidFill>
                <a:hlinkClick r:id="rId3"/>
              </a:rPr>
              <a:t>furyinmotion.streamlit.app</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